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691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79E2-A7A7-4413-9B2A-8DB2A1ABA5C4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A6CCE-FF1F-47DC-B979-F4AAB0B57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2248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79E2-A7A7-4413-9B2A-8DB2A1ABA5C4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A6CCE-FF1F-47DC-B979-F4AAB0B57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0894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79E2-A7A7-4413-9B2A-8DB2A1ABA5C4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A6CCE-FF1F-47DC-B979-F4AAB0B57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4580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79E2-A7A7-4413-9B2A-8DB2A1ABA5C4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A6CCE-FF1F-47DC-B979-F4AAB0B57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620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79E2-A7A7-4413-9B2A-8DB2A1ABA5C4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A6CCE-FF1F-47DC-B979-F4AAB0B57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297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79E2-A7A7-4413-9B2A-8DB2A1ABA5C4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A6CCE-FF1F-47DC-B979-F4AAB0B57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822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79E2-A7A7-4413-9B2A-8DB2A1ABA5C4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A6CCE-FF1F-47DC-B979-F4AAB0B57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0130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79E2-A7A7-4413-9B2A-8DB2A1ABA5C4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A6CCE-FF1F-47DC-B979-F4AAB0B57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891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79E2-A7A7-4413-9B2A-8DB2A1ABA5C4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A6CCE-FF1F-47DC-B979-F4AAB0B57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5038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79E2-A7A7-4413-9B2A-8DB2A1ABA5C4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A6CCE-FF1F-47DC-B979-F4AAB0B57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763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79E2-A7A7-4413-9B2A-8DB2A1ABA5C4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A6CCE-FF1F-47DC-B979-F4AAB0B57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5254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579E2-A7A7-4413-9B2A-8DB2A1ABA5C4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A6CCE-FF1F-47DC-B979-F4AAB0B57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068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" y="198783"/>
            <a:ext cx="12191999" cy="735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" y="335993"/>
            <a:ext cx="12192000" cy="53860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900" dirty="0" smtClean="0"/>
              <a:t>農業経営改善計画認定申請にかかる収支計画の記載方法 </a:t>
            </a:r>
            <a:r>
              <a:rPr lang="en-US" altLang="ja-JP" sz="2900" dirty="0" smtClean="0"/>
              <a:t>(</a:t>
            </a:r>
            <a:r>
              <a:rPr lang="ja-JP" altLang="en-US" sz="2900" dirty="0" smtClean="0"/>
              <a:t>手書き</a:t>
            </a:r>
            <a:r>
              <a:rPr kumimoji="1" lang="ja-JP" altLang="en-US" sz="2900" dirty="0" smtClean="0"/>
              <a:t>作成用</a:t>
            </a:r>
            <a:r>
              <a:rPr lang="en-US" altLang="ja-JP" sz="2900" dirty="0"/>
              <a:t>)</a:t>
            </a:r>
            <a:endParaRPr kumimoji="1" lang="ja-JP" altLang="en-US" sz="2900" dirty="0"/>
          </a:p>
        </p:txBody>
      </p:sp>
      <p:sp>
        <p:nvSpPr>
          <p:cNvPr id="7" name="正方形/長方形 6"/>
          <p:cNvSpPr/>
          <p:nvPr/>
        </p:nvSpPr>
        <p:spPr>
          <a:xfrm>
            <a:off x="325678" y="5171929"/>
            <a:ext cx="2225976" cy="1543957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81211" y="5304773"/>
            <a:ext cx="2286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/>
              <a:t>栽培して</a:t>
            </a:r>
            <a:r>
              <a:rPr lang="ja-JP" altLang="en-US" sz="1400" b="1" dirty="0" smtClean="0"/>
              <a:t>いる品目を</a:t>
            </a:r>
            <a:endParaRPr lang="en-US" altLang="ja-JP" sz="1400" b="1" dirty="0" smtClean="0"/>
          </a:p>
          <a:p>
            <a:r>
              <a:rPr lang="ja-JP" altLang="en-US" sz="1400" b="1" dirty="0" smtClean="0"/>
              <a:t>入力してください。</a:t>
            </a:r>
            <a:endParaRPr lang="en-US" altLang="ja-JP" sz="1400" b="1" dirty="0" smtClean="0"/>
          </a:p>
          <a:p>
            <a:r>
              <a:rPr kumimoji="1" lang="ja-JP" altLang="en-US" sz="1400" b="1" dirty="0" smtClean="0"/>
              <a:t>例：ミニトマト、大葉</a:t>
            </a:r>
            <a:endParaRPr kumimoji="1" lang="en-US" altLang="ja-JP" sz="1400" b="1" dirty="0" smtClean="0"/>
          </a:p>
          <a:p>
            <a:r>
              <a:rPr kumimoji="1" lang="en-US" altLang="ja-JP" sz="1200" dirty="0" smtClean="0"/>
              <a:t>※</a:t>
            </a:r>
            <a:r>
              <a:rPr kumimoji="1" lang="ja-JP" altLang="en-US" sz="1200" dirty="0" smtClean="0"/>
              <a:t>キャベツの場合は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kumimoji="1" lang="ja-JP" altLang="en-US" sz="1200" dirty="0" smtClean="0"/>
              <a:t>秋冬キャベツと春夏キャベ　　　　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　ツ</a:t>
            </a:r>
            <a:r>
              <a:rPr lang="ja-JP" altLang="en-US" sz="1200" dirty="0"/>
              <a:t>を</a:t>
            </a:r>
            <a:r>
              <a:rPr kumimoji="1" lang="ja-JP" altLang="en-US" sz="1200" dirty="0" smtClean="0"/>
              <a:t>分けて書いてください。</a:t>
            </a:r>
            <a:endParaRPr kumimoji="1" lang="ja-JP" altLang="en-US" sz="1400" dirty="0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2"/>
          <a:srcRect l="11779" t="30880" r="12425" b="10910"/>
          <a:stretch/>
        </p:blipFill>
        <p:spPr>
          <a:xfrm>
            <a:off x="212486" y="1322554"/>
            <a:ext cx="9121947" cy="3747247"/>
          </a:xfrm>
          <a:prstGeom prst="rect">
            <a:avLst/>
          </a:prstGeom>
        </p:spPr>
      </p:pic>
      <p:cxnSp>
        <p:nvCxnSpPr>
          <p:cNvPr id="9" name="直線コネクタ 8"/>
          <p:cNvCxnSpPr/>
          <p:nvPr/>
        </p:nvCxnSpPr>
        <p:spPr>
          <a:xfrm flipV="1">
            <a:off x="1194357" y="3388982"/>
            <a:ext cx="329854" cy="1782947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212486" y="924908"/>
            <a:ext cx="1038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過去３年分の決算書をお手元にご用意いただき、それを見ながら作成することをお勧めいたします。</a:t>
            </a:r>
            <a:endParaRPr kumimoji="1"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3076505" y="5436480"/>
            <a:ext cx="2974099" cy="448235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" name="直線コネクタ 15"/>
          <p:cNvCxnSpPr/>
          <p:nvPr/>
        </p:nvCxnSpPr>
        <p:spPr>
          <a:xfrm>
            <a:off x="3759156" y="2570437"/>
            <a:ext cx="355591" cy="2866043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3076505" y="5540475"/>
            <a:ext cx="31861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/>
              <a:t>農業収入 </a:t>
            </a:r>
            <a:r>
              <a:rPr kumimoji="1" lang="en-US" altLang="ja-JP" sz="1400" b="1" dirty="0" smtClean="0"/>
              <a:t>※</a:t>
            </a:r>
            <a:r>
              <a:rPr kumimoji="1" lang="ja-JP" altLang="en-US" sz="1400" b="1" dirty="0" smtClean="0"/>
              <a:t>１</a:t>
            </a:r>
            <a:r>
              <a:rPr kumimoji="1" lang="en-US" altLang="ja-JP" sz="1400" b="1" dirty="0" smtClean="0"/>
              <a:t> </a:t>
            </a:r>
            <a:r>
              <a:rPr kumimoji="1" lang="ja-JP" altLang="en-US" sz="1400" b="1" dirty="0" smtClean="0"/>
              <a:t>を記載してください。</a:t>
            </a:r>
            <a:endParaRPr kumimoji="1" lang="ja-JP" altLang="en-US" sz="1400" b="1" dirty="0"/>
          </a:p>
        </p:txBody>
      </p:sp>
      <p:sp>
        <p:nvSpPr>
          <p:cNvPr id="18" name="正方形/長方形 17"/>
          <p:cNvSpPr/>
          <p:nvPr/>
        </p:nvSpPr>
        <p:spPr>
          <a:xfrm>
            <a:off x="5750679" y="2345160"/>
            <a:ext cx="3514165" cy="272464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5930520" y="2762537"/>
            <a:ext cx="5713489" cy="545103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" name="直線コネクタ 20"/>
          <p:cNvCxnSpPr/>
          <p:nvPr/>
        </p:nvCxnSpPr>
        <p:spPr>
          <a:xfrm flipH="1">
            <a:off x="8688233" y="2356031"/>
            <a:ext cx="298646" cy="40050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6050604" y="2912298"/>
            <a:ext cx="5719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/>
              <a:t>過去３年間の実績</a:t>
            </a:r>
            <a:r>
              <a:rPr lang="ja-JP" altLang="en-US" sz="1400" b="1" dirty="0" smtClean="0"/>
              <a:t>をもとに今後５年間の計画</a:t>
            </a:r>
            <a:r>
              <a:rPr kumimoji="1" lang="ja-JP" altLang="en-US" sz="1400" b="1" dirty="0" smtClean="0"/>
              <a:t>を作成してください。</a:t>
            </a:r>
            <a:endParaRPr kumimoji="1" lang="ja-JP" altLang="en-US" sz="1400" b="1" dirty="0"/>
          </a:p>
        </p:txBody>
      </p:sp>
      <p:sp>
        <p:nvSpPr>
          <p:cNvPr id="20" name="正方形/長方形 19"/>
          <p:cNvSpPr/>
          <p:nvPr/>
        </p:nvSpPr>
        <p:spPr>
          <a:xfrm>
            <a:off x="2904915" y="2356031"/>
            <a:ext cx="2141456" cy="214406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1111111" y="2556282"/>
            <a:ext cx="511200" cy="832699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3"/>
          <a:srcRect l="28210" t="54241" r="37010" b="10891"/>
          <a:stretch/>
        </p:blipFill>
        <p:spPr>
          <a:xfrm>
            <a:off x="6333803" y="3788507"/>
            <a:ext cx="5565429" cy="3010824"/>
          </a:xfrm>
          <a:prstGeom prst="rect">
            <a:avLst/>
          </a:prstGeom>
        </p:spPr>
      </p:pic>
      <p:sp>
        <p:nvSpPr>
          <p:cNvPr id="27" name="正方形/長方形 26"/>
          <p:cNvSpPr/>
          <p:nvPr/>
        </p:nvSpPr>
        <p:spPr>
          <a:xfrm>
            <a:off x="6385816" y="4924269"/>
            <a:ext cx="1881260" cy="258433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8" name="直線コネクタ 27"/>
          <p:cNvCxnSpPr/>
          <p:nvPr/>
        </p:nvCxnSpPr>
        <p:spPr>
          <a:xfrm flipH="1">
            <a:off x="5104385" y="4925371"/>
            <a:ext cx="1266083" cy="511109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349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/>
          <a:srcRect l="11887" t="29447" r="12525" b="11785"/>
          <a:stretch/>
        </p:blipFill>
        <p:spPr>
          <a:xfrm>
            <a:off x="369687" y="252023"/>
            <a:ext cx="11484179" cy="4775890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4172439" y="481263"/>
            <a:ext cx="1808761" cy="376991"/>
          </a:xfrm>
          <a:prstGeom prst="rect">
            <a:avLst/>
          </a:prstGeom>
          <a:solidFill>
            <a:schemeClr val="bg1"/>
          </a:solidFill>
          <a:ln w="381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97289" y="5421566"/>
            <a:ext cx="429901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/>
              <a:t>農業</a:t>
            </a:r>
            <a:r>
              <a:rPr lang="ja-JP" altLang="en-US" sz="1400" b="1" dirty="0" smtClean="0"/>
              <a:t>経営費</a:t>
            </a:r>
            <a:r>
              <a:rPr lang="ja-JP" altLang="en-US" sz="1400" b="1" dirty="0"/>
              <a:t>の</a:t>
            </a:r>
            <a:r>
              <a:rPr lang="ja-JP" altLang="en-US" sz="1400" b="1" dirty="0" smtClean="0"/>
              <a:t>内訳</a:t>
            </a:r>
            <a:endParaRPr lang="en-US" altLang="ja-JP" sz="1400" b="1" dirty="0" smtClean="0"/>
          </a:p>
          <a:p>
            <a:r>
              <a:rPr lang="ja-JP" altLang="en-US" sz="1400" dirty="0" smtClean="0"/>
              <a:t>この数字はほとんどの決算書の番号 </a:t>
            </a:r>
            <a:r>
              <a:rPr lang="en-US" altLang="ja-JP" sz="1400" dirty="0" smtClean="0"/>
              <a:t>※</a:t>
            </a:r>
            <a:r>
              <a:rPr lang="ja-JP" altLang="en-US" sz="1400" dirty="0"/>
              <a:t>３</a:t>
            </a:r>
            <a:r>
              <a:rPr lang="ja-JP" altLang="en-US" sz="1400" dirty="0" smtClean="0"/>
              <a:t>と</a:t>
            </a:r>
            <a:r>
              <a:rPr lang="ja-JP" altLang="en-US" sz="1400" dirty="0" smtClean="0"/>
              <a:t>一致しています。例）種苗・肥料・農薬等原材料費の場合</a:t>
            </a:r>
            <a:r>
              <a:rPr lang="en-US" altLang="ja-JP" sz="1400" dirty="0" smtClean="0"/>
              <a:t>(</a:t>
            </a:r>
            <a:r>
              <a:rPr lang="ja-JP" altLang="en-US" sz="1400" dirty="0" smtClean="0"/>
              <a:t>決算書の</a:t>
            </a:r>
            <a:r>
              <a:rPr lang="en-US" altLang="ja-JP" sz="1400" dirty="0" smtClean="0"/>
              <a:t>9.10.11.12.14.15.17)</a:t>
            </a:r>
            <a:r>
              <a:rPr lang="ja-JP" altLang="en-US" sz="1400" dirty="0" smtClean="0"/>
              <a:t>を足して計算してください。</a:t>
            </a:r>
            <a:endParaRPr lang="en-US" altLang="ja-JP" sz="1400" dirty="0" smtClean="0"/>
          </a:p>
          <a:p>
            <a:endParaRPr lang="en-US" altLang="ja-JP" sz="1400" b="1" dirty="0" smtClean="0"/>
          </a:p>
          <a:p>
            <a:endParaRPr kumimoji="1" lang="ja-JP" altLang="en-US" sz="1400" b="1" dirty="0"/>
          </a:p>
        </p:txBody>
      </p:sp>
      <p:cxnSp>
        <p:nvCxnSpPr>
          <p:cNvPr id="6" name="直線コネクタ 5"/>
          <p:cNvCxnSpPr/>
          <p:nvPr/>
        </p:nvCxnSpPr>
        <p:spPr>
          <a:xfrm flipH="1">
            <a:off x="4342408" y="847617"/>
            <a:ext cx="281891" cy="322158"/>
          </a:xfrm>
          <a:prstGeom prst="line">
            <a:avLst/>
          </a:prstGeom>
          <a:ln w="3810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/>
          <p:cNvSpPr/>
          <p:nvPr/>
        </p:nvSpPr>
        <p:spPr>
          <a:xfrm>
            <a:off x="4713621" y="5407344"/>
            <a:ext cx="4741452" cy="1124465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/>
          <p:cNvCxnSpPr/>
          <p:nvPr/>
        </p:nvCxnSpPr>
        <p:spPr>
          <a:xfrm flipH="1">
            <a:off x="8589523" y="3892566"/>
            <a:ext cx="369651" cy="1532048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4756614" y="5500698"/>
            <a:ext cx="469845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/>
              <a:t>減価償却費（新規分</a:t>
            </a:r>
            <a:r>
              <a:rPr lang="ja-JP" altLang="en-US" sz="1400" b="1" dirty="0" smtClean="0"/>
              <a:t>）</a:t>
            </a:r>
            <a:endParaRPr lang="en-US" altLang="ja-JP" sz="1400" b="1" dirty="0"/>
          </a:p>
          <a:p>
            <a:r>
              <a:rPr lang="ja-JP" altLang="en-US" sz="1400" dirty="0"/>
              <a:t>農業経営改善計画認定申請書の最後のページ</a:t>
            </a:r>
            <a:endParaRPr lang="en-US" altLang="ja-JP" sz="1400" dirty="0"/>
          </a:p>
          <a:p>
            <a:r>
              <a:rPr lang="en-US" altLang="ja-JP" sz="1400" dirty="0"/>
              <a:t>(</a:t>
            </a:r>
            <a:r>
              <a:rPr lang="ja-JP" altLang="en-US" sz="1400" dirty="0"/>
              <a:t>別紙</a:t>
            </a:r>
            <a:r>
              <a:rPr lang="en-US" altLang="ja-JP" sz="1400" dirty="0"/>
              <a:t>)</a:t>
            </a:r>
            <a:r>
              <a:rPr lang="ja-JP" altLang="en-US" sz="1400" dirty="0"/>
              <a:t>生産方式の合理化に係る農業用機械等の取得計画</a:t>
            </a:r>
            <a:endParaRPr lang="en-US" altLang="ja-JP" sz="1400" dirty="0"/>
          </a:p>
          <a:p>
            <a:r>
              <a:rPr lang="ja-JP" altLang="en-US" sz="1400" dirty="0"/>
              <a:t>に記入したものはすべて入力してください。</a:t>
            </a:r>
          </a:p>
          <a:p>
            <a:endParaRPr lang="en-US" altLang="ja-JP" sz="1400" b="1" dirty="0" smtClean="0"/>
          </a:p>
        </p:txBody>
      </p:sp>
      <p:sp>
        <p:nvSpPr>
          <p:cNvPr id="19" name="角丸四角形吹き出し 18"/>
          <p:cNvSpPr/>
          <p:nvPr/>
        </p:nvSpPr>
        <p:spPr>
          <a:xfrm>
            <a:off x="9802595" y="5285429"/>
            <a:ext cx="2147095" cy="1215520"/>
          </a:xfrm>
          <a:prstGeom prst="wedgeRoundRectCallout">
            <a:avLst>
              <a:gd name="adj1" fmla="val -58817"/>
              <a:gd name="adj2" fmla="val -35092"/>
              <a:gd name="adj3" fmla="val 1666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9857533" y="5301361"/>
            <a:ext cx="221963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入力の例</a:t>
            </a:r>
            <a:endParaRPr kumimoji="1" lang="en-US" altLang="ja-JP" sz="1400" dirty="0" smtClean="0"/>
          </a:p>
          <a:p>
            <a:r>
              <a:rPr lang="ja-JP" altLang="en-US" sz="1400" dirty="0" smtClean="0"/>
              <a:t>資産名：トラクター</a:t>
            </a:r>
            <a:endParaRPr lang="en-US" altLang="ja-JP" sz="1400" dirty="0" smtClean="0"/>
          </a:p>
          <a:p>
            <a:r>
              <a:rPr kumimoji="1" lang="ja-JP" altLang="en-US" sz="1400" dirty="0"/>
              <a:t>取得</a:t>
            </a:r>
            <a:r>
              <a:rPr kumimoji="1" lang="ja-JP" altLang="en-US" sz="1400" dirty="0" smtClean="0"/>
              <a:t>年：２年目～</a:t>
            </a:r>
            <a:endParaRPr kumimoji="1" lang="en-US" altLang="ja-JP" sz="1400" dirty="0" smtClean="0"/>
          </a:p>
          <a:p>
            <a:r>
              <a:rPr lang="ja-JP" altLang="en-US" sz="1400" dirty="0"/>
              <a:t>耐用</a:t>
            </a:r>
            <a:r>
              <a:rPr lang="ja-JP" altLang="en-US" sz="1400" dirty="0" smtClean="0"/>
              <a:t>年数：７年</a:t>
            </a:r>
            <a:endParaRPr lang="en-US" altLang="ja-JP" sz="1400" dirty="0" smtClean="0"/>
          </a:p>
          <a:p>
            <a:r>
              <a:rPr kumimoji="1" lang="ja-JP" altLang="en-US" sz="1400" dirty="0" smtClean="0"/>
              <a:t>取得価額：５０００千円</a:t>
            </a:r>
            <a:endParaRPr kumimoji="1" lang="en-US" altLang="ja-JP" sz="1400" dirty="0" smtClean="0"/>
          </a:p>
          <a:p>
            <a:endParaRPr kumimoji="1" lang="ja-JP" altLang="en-US" dirty="0"/>
          </a:p>
        </p:txBody>
      </p:sp>
      <p:sp>
        <p:nvSpPr>
          <p:cNvPr id="26" name="楕円 25"/>
          <p:cNvSpPr/>
          <p:nvPr/>
        </p:nvSpPr>
        <p:spPr>
          <a:xfrm>
            <a:off x="10911262" y="4445534"/>
            <a:ext cx="886365" cy="59831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8674443" y="1333609"/>
            <a:ext cx="3402727" cy="75886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1" name="直線コネクタ 30"/>
          <p:cNvCxnSpPr/>
          <p:nvPr/>
        </p:nvCxnSpPr>
        <p:spPr>
          <a:xfrm>
            <a:off x="7655687" y="1169775"/>
            <a:ext cx="1025846" cy="588324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8701898" y="1414275"/>
            <a:ext cx="3500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その他収入には補助金や助成金等の農業外収入が含まれます。計画では、今後も継続的に続くと思われる収入のみ計算に入れてください。</a:t>
            </a:r>
            <a:endParaRPr kumimoji="1" lang="ja-JP" altLang="en-US" sz="1200" b="1" dirty="0"/>
          </a:p>
        </p:txBody>
      </p:sp>
      <p:sp>
        <p:nvSpPr>
          <p:cNvPr id="23" name="正方形/長方形 22"/>
          <p:cNvSpPr/>
          <p:nvPr/>
        </p:nvSpPr>
        <p:spPr>
          <a:xfrm>
            <a:off x="7396431" y="3590058"/>
            <a:ext cx="4401195" cy="302507"/>
          </a:xfrm>
          <a:prstGeom prst="rect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形吹き出し 26"/>
          <p:cNvSpPr/>
          <p:nvPr/>
        </p:nvSpPr>
        <p:spPr>
          <a:xfrm>
            <a:off x="9176494" y="2729025"/>
            <a:ext cx="2705492" cy="1211671"/>
          </a:xfrm>
          <a:prstGeom prst="wedgeEllipseCallout">
            <a:avLst>
              <a:gd name="adj1" fmla="val 31948"/>
              <a:gd name="adj2" fmla="val 92908"/>
            </a:avLst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9261833" y="2853527"/>
            <a:ext cx="33648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/>
              <a:t>　　農業所得</a:t>
            </a:r>
            <a:r>
              <a:rPr lang="ja-JP" altLang="en-US" sz="1400" b="1" dirty="0"/>
              <a:t>　</a:t>
            </a:r>
            <a:r>
              <a:rPr lang="en-US" altLang="ja-JP" sz="1400" b="1" dirty="0" smtClean="0"/>
              <a:t>※</a:t>
            </a:r>
            <a:r>
              <a:rPr lang="ja-JP" altLang="en-US" sz="1400" b="1" dirty="0" smtClean="0"/>
              <a:t>４</a:t>
            </a:r>
            <a:endParaRPr lang="en-US" altLang="ja-JP" sz="1400" b="1" dirty="0"/>
          </a:p>
          <a:p>
            <a:r>
              <a:rPr lang="ja-JP" altLang="en-US" sz="1400" b="1" dirty="0" smtClean="0"/>
              <a:t>　５年後</a:t>
            </a:r>
            <a:r>
              <a:rPr lang="ja-JP" altLang="en-US" sz="1400" b="1" dirty="0"/>
              <a:t>に</a:t>
            </a:r>
            <a:r>
              <a:rPr lang="ja-JP" altLang="en-US" sz="1400" b="1" dirty="0" smtClean="0"/>
              <a:t>８００万円</a:t>
            </a:r>
            <a:r>
              <a:rPr lang="ja-JP" altLang="en-US" sz="1400" b="1" dirty="0"/>
              <a:t>を</a:t>
            </a:r>
            <a:r>
              <a:rPr lang="ja-JP" altLang="en-US" sz="1400" b="1" dirty="0" smtClean="0"/>
              <a:t>超える</a:t>
            </a:r>
            <a:endParaRPr lang="en-US" altLang="ja-JP" sz="1400" b="1" dirty="0" smtClean="0"/>
          </a:p>
          <a:p>
            <a:r>
              <a:rPr lang="ja-JP" altLang="en-US" sz="1400" b="1" dirty="0" smtClean="0"/>
              <a:t>計画にすることが</a:t>
            </a:r>
            <a:r>
              <a:rPr lang="ja-JP" altLang="en-US" sz="1400" b="1" dirty="0"/>
              <a:t>認定</a:t>
            </a:r>
            <a:r>
              <a:rPr lang="ja-JP" altLang="en-US" sz="1400" b="1" dirty="0" smtClean="0"/>
              <a:t>農業者</a:t>
            </a:r>
            <a:endParaRPr lang="en-US" altLang="ja-JP" sz="1400" b="1" dirty="0" smtClean="0"/>
          </a:p>
          <a:p>
            <a:r>
              <a:rPr lang="ja-JP" altLang="en-US" sz="1400" b="1" dirty="0" smtClean="0"/>
              <a:t>　の最低要件です。</a:t>
            </a:r>
            <a:endParaRPr kumimoji="1" lang="ja-JP" altLang="en-US" sz="1400" b="1" dirty="0"/>
          </a:p>
        </p:txBody>
      </p:sp>
      <p:sp>
        <p:nvSpPr>
          <p:cNvPr id="32" name="正方形/長方形 31"/>
          <p:cNvSpPr/>
          <p:nvPr/>
        </p:nvSpPr>
        <p:spPr>
          <a:xfrm>
            <a:off x="3779679" y="1180414"/>
            <a:ext cx="2668644" cy="446155"/>
          </a:xfrm>
          <a:prstGeom prst="rect">
            <a:avLst/>
          </a:prstGeom>
          <a:noFill/>
          <a:ln w="5715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7396432" y="974158"/>
            <a:ext cx="4457434" cy="206255"/>
          </a:xfrm>
          <a:prstGeom prst="rect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201630" y="520398"/>
            <a:ext cx="2095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/>
              <a:t>農業</a:t>
            </a:r>
            <a:r>
              <a:rPr lang="ja-JP" altLang="en-US" sz="1400" b="1" dirty="0" smtClean="0"/>
              <a:t>経営費 </a:t>
            </a:r>
            <a:r>
              <a:rPr lang="en-US" altLang="ja-JP" sz="1400" b="1" dirty="0" smtClean="0"/>
              <a:t>B</a:t>
            </a:r>
            <a:r>
              <a:rPr lang="ja-JP" altLang="en-US" sz="1400" b="1" dirty="0"/>
              <a:t>　</a:t>
            </a:r>
            <a:r>
              <a:rPr lang="en-US" altLang="ja-JP" sz="1400" b="1" dirty="0" smtClean="0"/>
              <a:t>※</a:t>
            </a:r>
            <a:r>
              <a:rPr lang="ja-JP" altLang="en-US" sz="1400" b="1" dirty="0" smtClean="0"/>
              <a:t>２</a:t>
            </a:r>
            <a:endParaRPr lang="en-US" altLang="ja-JP" sz="1400" b="1" dirty="0"/>
          </a:p>
        </p:txBody>
      </p:sp>
      <p:sp>
        <p:nvSpPr>
          <p:cNvPr id="35" name="楕円 34"/>
          <p:cNvSpPr/>
          <p:nvPr/>
        </p:nvSpPr>
        <p:spPr>
          <a:xfrm>
            <a:off x="732888" y="1857982"/>
            <a:ext cx="1543385" cy="234489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/>
          <p:cNvSpPr/>
          <p:nvPr/>
        </p:nvSpPr>
        <p:spPr>
          <a:xfrm>
            <a:off x="1741295" y="2216995"/>
            <a:ext cx="564205" cy="22373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楕円 37"/>
          <p:cNvSpPr/>
          <p:nvPr/>
        </p:nvSpPr>
        <p:spPr>
          <a:xfrm>
            <a:off x="2432315" y="2639968"/>
            <a:ext cx="427796" cy="22373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楕円 38"/>
          <p:cNvSpPr/>
          <p:nvPr/>
        </p:nvSpPr>
        <p:spPr>
          <a:xfrm>
            <a:off x="2568014" y="2988229"/>
            <a:ext cx="292097" cy="22373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楕円 39"/>
          <p:cNvSpPr/>
          <p:nvPr/>
        </p:nvSpPr>
        <p:spPr>
          <a:xfrm>
            <a:off x="1477186" y="3951879"/>
            <a:ext cx="292097" cy="22373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楕円 40"/>
          <p:cNvSpPr/>
          <p:nvPr/>
        </p:nvSpPr>
        <p:spPr>
          <a:xfrm>
            <a:off x="1286005" y="4257607"/>
            <a:ext cx="1181622" cy="234489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正方形/長方形 70"/>
          <p:cNvSpPr/>
          <p:nvPr/>
        </p:nvSpPr>
        <p:spPr>
          <a:xfrm>
            <a:off x="197288" y="5386501"/>
            <a:ext cx="4342006" cy="115255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下カーブ矢印 71"/>
          <p:cNvSpPr/>
          <p:nvPr/>
        </p:nvSpPr>
        <p:spPr>
          <a:xfrm rot="5400000">
            <a:off x="1346784" y="2878218"/>
            <a:ext cx="3551971" cy="1692994"/>
          </a:xfrm>
          <a:prstGeom prst="curvedDownArrow">
            <a:avLst>
              <a:gd name="adj1" fmla="val 3950"/>
              <a:gd name="adj2" fmla="val 16859"/>
              <a:gd name="adj3" fmla="val 3665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6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/>
          <a:srcRect l="28210" t="54241" r="37010" b="10891"/>
          <a:stretch/>
        </p:blipFill>
        <p:spPr>
          <a:xfrm>
            <a:off x="3639241" y="2402732"/>
            <a:ext cx="7821876" cy="4231532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093667" y="1254549"/>
            <a:ext cx="1850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※</a:t>
            </a:r>
            <a:r>
              <a:rPr lang="ja-JP" altLang="en-US" dirty="0" smtClean="0"/>
              <a:t>１ 農業収入 </a:t>
            </a:r>
            <a:r>
              <a:rPr lang="en-US" altLang="ja-JP" dirty="0" smtClean="0"/>
              <a:t>A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93667" y="1790212"/>
            <a:ext cx="2089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※</a:t>
            </a:r>
            <a:r>
              <a:rPr lang="ja-JP" altLang="en-US" dirty="0" smtClean="0"/>
              <a:t>２ 農業経営費 </a:t>
            </a:r>
            <a:r>
              <a:rPr lang="en-US" altLang="ja-JP" dirty="0" smtClean="0"/>
              <a:t>B</a:t>
            </a:r>
            <a:endParaRPr kumimoji="1" lang="ja-JP" altLang="en-US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3081254" y="1429487"/>
            <a:ext cx="2714792" cy="9728"/>
          </a:xfrm>
          <a:prstGeom prst="line">
            <a:avLst/>
          </a:prstGeom>
          <a:ln w="3810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>
            <a:off x="5796047" y="1429487"/>
            <a:ext cx="10218" cy="2537950"/>
          </a:xfrm>
          <a:prstGeom prst="straightConnector1">
            <a:avLst/>
          </a:prstGeom>
          <a:ln w="38100">
            <a:solidFill>
              <a:srgbClr val="FF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3260815" y="1937705"/>
            <a:ext cx="4846837" cy="5791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H="1">
            <a:off x="8114738" y="1928481"/>
            <a:ext cx="16882" cy="4428515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0" y="615982"/>
            <a:ext cx="12191999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　　〇決算書の見方</a:t>
            </a:r>
            <a:endParaRPr kumimoji="1" lang="ja-JP" altLang="en-US" sz="24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989321" y="1244821"/>
            <a:ext cx="2238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※</a:t>
            </a:r>
            <a:r>
              <a:rPr lang="ja-JP" altLang="en-US" dirty="0"/>
              <a:t>４</a:t>
            </a:r>
            <a:r>
              <a:rPr lang="ja-JP" altLang="en-US" dirty="0" smtClean="0"/>
              <a:t> </a:t>
            </a:r>
            <a:r>
              <a:rPr lang="ja-JP" altLang="en-US" dirty="0" smtClean="0"/>
              <a:t>農業所得 </a:t>
            </a:r>
            <a:r>
              <a:rPr lang="en-US" altLang="ja-JP" dirty="0" smtClean="0"/>
              <a:t>A</a:t>
            </a:r>
            <a:r>
              <a:rPr lang="ja-JP" altLang="en-US" dirty="0" smtClean="0"/>
              <a:t>−</a:t>
            </a:r>
            <a:r>
              <a:rPr lang="en-US" altLang="ja-JP" dirty="0" smtClean="0"/>
              <a:t>B</a:t>
            </a:r>
            <a:endParaRPr kumimoji="1" lang="ja-JP" altLang="en-US" dirty="0"/>
          </a:p>
        </p:txBody>
      </p:sp>
      <p:cxnSp>
        <p:nvCxnSpPr>
          <p:cNvPr id="38" name="直線コネクタ 37"/>
          <p:cNvCxnSpPr/>
          <p:nvPr/>
        </p:nvCxnSpPr>
        <p:spPr>
          <a:xfrm>
            <a:off x="9342408" y="1429487"/>
            <a:ext cx="1533840" cy="9728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/>
          <p:nvPr/>
        </p:nvCxnSpPr>
        <p:spPr>
          <a:xfrm>
            <a:off x="10876248" y="1424199"/>
            <a:ext cx="0" cy="1399622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 flipH="1">
            <a:off x="9021355" y="6447633"/>
            <a:ext cx="2636819" cy="1457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楕円 58"/>
          <p:cNvSpPr/>
          <p:nvPr/>
        </p:nvSpPr>
        <p:spPr>
          <a:xfrm>
            <a:off x="5222760" y="3967437"/>
            <a:ext cx="1111169" cy="335666"/>
          </a:xfrm>
          <a:prstGeom prst="ellipse">
            <a:avLst/>
          </a:prstGeom>
          <a:noFill/>
          <a:ln w="381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楕円 60"/>
          <p:cNvSpPr/>
          <p:nvPr/>
        </p:nvSpPr>
        <p:spPr>
          <a:xfrm>
            <a:off x="7991930" y="6279800"/>
            <a:ext cx="1111169" cy="335666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楕円 61"/>
          <p:cNvSpPr/>
          <p:nvPr/>
        </p:nvSpPr>
        <p:spPr>
          <a:xfrm>
            <a:off x="10388087" y="2823821"/>
            <a:ext cx="1111169" cy="335666"/>
          </a:xfrm>
          <a:prstGeom prst="ellipse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087781" y="2325716"/>
            <a:ext cx="2097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※</a:t>
            </a:r>
            <a:r>
              <a:rPr lang="ja-JP" altLang="en-US" dirty="0"/>
              <a:t>３</a:t>
            </a:r>
            <a:r>
              <a:rPr lang="ja-JP" altLang="en-US" dirty="0" smtClean="0"/>
              <a:t> </a:t>
            </a:r>
            <a:r>
              <a:rPr lang="ja-JP" altLang="en-US" dirty="0" smtClean="0"/>
              <a:t>決算書の番号</a:t>
            </a:r>
            <a:endParaRPr kumimoji="1"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5075695" y="2823821"/>
            <a:ext cx="263471" cy="373196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>
            <a:off x="7715989" y="2803554"/>
            <a:ext cx="263471" cy="373196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9" name="直線コネクタ 38"/>
          <p:cNvCxnSpPr/>
          <p:nvPr/>
        </p:nvCxnSpPr>
        <p:spPr>
          <a:xfrm flipV="1">
            <a:off x="3214666" y="2467017"/>
            <a:ext cx="4633058" cy="144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>
            <a:endCxn id="20" idx="0"/>
          </p:cNvCxnSpPr>
          <p:nvPr/>
        </p:nvCxnSpPr>
        <p:spPr>
          <a:xfrm>
            <a:off x="5197213" y="2467017"/>
            <a:ext cx="10218" cy="35680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>
          <a:xfrm>
            <a:off x="7832585" y="2451714"/>
            <a:ext cx="10218" cy="35680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614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0" y="615982"/>
            <a:ext cx="12191999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　　〇減価償却費の計算の仕方</a:t>
            </a:r>
            <a:endParaRPr kumimoji="1" lang="ja-JP" altLang="en-US" sz="2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43484" y="1410056"/>
            <a:ext cx="1047714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減価償却費とは</a:t>
            </a:r>
            <a:r>
              <a:rPr kumimoji="1" lang="en-US" altLang="ja-JP" dirty="0" smtClean="0"/>
              <a:t>…</a:t>
            </a:r>
            <a:r>
              <a:rPr kumimoji="1" lang="ja-JP" altLang="en-US" dirty="0" smtClean="0"/>
              <a:t>減価償却によって計上された経費のこと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減価償却費は定額法や定率法、その他の計算方法でも構いません。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　</a:t>
            </a:r>
            <a:r>
              <a:rPr kumimoji="1" lang="ja-JP" altLang="en-US" b="1" u="sng" dirty="0" smtClean="0"/>
              <a:t>定額法</a:t>
            </a:r>
            <a:r>
              <a:rPr kumimoji="1" lang="ja-JP" altLang="en-US" dirty="0" smtClean="0"/>
              <a:t>の場合</a:t>
            </a:r>
            <a:endParaRPr kumimoji="1" lang="en-US" altLang="ja-JP" dirty="0" smtClean="0"/>
          </a:p>
          <a:p>
            <a:r>
              <a:rPr lang="ja-JP" altLang="en-US" dirty="0"/>
              <a:t>　　</a:t>
            </a:r>
            <a:r>
              <a:rPr lang="ja-JP" altLang="en-US" dirty="0" smtClean="0"/>
              <a:t>↳ 定額法</a:t>
            </a:r>
            <a:r>
              <a:rPr lang="ja-JP" altLang="en-US" dirty="0"/>
              <a:t>は、毎年同額を減価償却費として計上する</a:t>
            </a:r>
            <a:r>
              <a:rPr lang="ja-JP" altLang="en-US" dirty="0" smtClean="0"/>
              <a:t>方法</a:t>
            </a:r>
            <a:endParaRPr lang="en-US" altLang="ja-JP" dirty="0" smtClean="0"/>
          </a:p>
          <a:p>
            <a:r>
              <a:rPr lang="ja-JP" altLang="en-US" dirty="0"/>
              <a:t>　　</a:t>
            </a:r>
            <a:r>
              <a:rPr lang="ja-JP" altLang="en-US" dirty="0" smtClean="0"/>
              <a:t>   </a:t>
            </a:r>
            <a:endParaRPr lang="en-US" altLang="ja-JP" dirty="0" smtClean="0"/>
          </a:p>
          <a:p>
            <a:r>
              <a:rPr lang="en-US" altLang="ja-JP" dirty="0"/>
              <a:t> </a:t>
            </a:r>
            <a:r>
              <a:rPr lang="en-US" altLang="ja-JP" dirty="0" smtClean="0"/>
              <a:t>         </a:t>
            </a:r>
            <a:r>
              <a:rPr lang="ja-JP" altLang="en-US" b="1" u="sng" dirty="0" smtClean="0"/>
              <a:t>減価償却費</a:t>
            </a:r>
            <a:r>
              <a:rPr lang="ja-JP" altLang="en-US" b="1" u="sng" dirty="0"/>
              <a:t>＝取得価額</a:t>
            </a:r>
            <a:r>
              <a:rPr lang="en-US" altLang="ja-JP" b="1" u="sng" dirty="0"/>
              <a:t>×</a:t>
            </a:r>
            <a:r>
              <a:rPr lang="ja-JP" altLang="en-US" b="1" u="sng" dirty="0"/>
              <a:t>定額法の償却率（</a:t>
            </a:r>
            <a:r>
              <a:rPr lang="en-US" altLang="ja-JP" b="1" u="sng" dirty="0" smtClean="0"/>
              <a:t>※</a:t>
            </a:r>
            <a:r>
              <a:rPr lang="ja-JP" altLang="en-US" b="1" u="sng" dirty="0" smtClean="0"/>
              <a:t>５）</a:t>
            </a:r>
            <a:endParaRPr lang="en-US" altLang="ja-JP" b="1" u="sng" dirty="0" smtClean="0"/>
          </a:p>
          <a:p>
            <a:r>
              <a:rPr lang="ja-JP" altLang="en-US" dirty="0"/>
              <a:t>　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endParaRPr lang="en-US" altLang="ja-JP" dirty="0"/>
          </a:p>
          <a:p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b="1" u="sng" dirty="0" smtClean="0"/>
              <a:t>定率法</a:t>
            </a:r>
            <a:r>
              <a:rPr lang="ja-JP" altLang="en-US" dirty="0" smtClean="0"/>
              <a:t>の場合</a:t>
            </a:r>
            <a:endParaRPr lang="en-US" altLang="ja-JP" dirty="0" smtClean="0"/>
          </a:p>
          <a:p>
            <a:r>
              <a:rPr lang="ja-JP" altLang="en-US" dirty="0"/>
              <a:t>　　</a:t>
            </a:r>
            <a:r>
              <a:rPr lang="ja-JP" altLang="en-US" dirty="0" smtClean="0"/>
              <a:t>↳定率法は、初年度</a:t>
            </a:r>
            <a:r>
              <a:rPr lang="ja-JP" altLang="en-US" dirty="0"/>
              <a:t>に減価償却費を大きな金額で計上し</a:t>
            </a:r>
            <a:r>
              <a:rPr lang="ja-JP" altLang="en-US" dirty="0" smtClean="0"/>
              <a:t>、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  その後</a:t>
            </a:r>
            <a:r>
              <a:rPr lang="ja-JP" altLang="en-US" dirty="0"/>
              <a:t>は毎年一定の償却率を掛けて、徐々に減少させていく</a:t>
            </a:r>
            <a:r>
              <a:rPr lang="ja-JP" altLang="en-US" dirty="0" smtClean="0"/>
              <a:t>方法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/>
              <a:t>　　　</a:t>
            </a:r>
            <a:r>
              <a:rPr lang="ja-JP" altLang="en-US" b="1" u="sng" dirty="0"/>
              <a:t>減価償却費＝（取得価額－減価償却累計額）</a:t>
            </a:r>
            <a:r>
              <a:rPr lang="en-US" altLang="ja-JP" b="1" u="sng" dirty="0"/>
              <a:t>×</a:t>
            </a:r>
            <a:r>
              <a:rPr lang="ja-JP" altLang="en-US" b="1" u="sng" dirty="0"/>
              <a:t>定率法の償却率（</a:t>
            </a:r>
            <a:r>
              <a:rPr lang="en-US" altLang="ja-JP" b="1" u="sng" dirty="0"/>
              <a:t>※</a:t>
            </a:r>
            <a:r>
              <a:rPr lang="ja-JP" altLang="en-US" b="1" u="sng" dirty="0"/>
              <a:t>）</a:t>
            </a:r>
            <a:endParaRPr lang="en-US" altLang="ja-JP" b="1" u="sng" dirty="0" smtClean="0"/>
          </a:p>
          <a:p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743484" y="2478280"/>
            <a:ext cx="10630968" cy="38541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46647" y="3865463"/>
            <a:ext cx="4793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例　資産名：トラクター</a:t>
            </a:r>
            <a:r>
              <a:rPr lang="ja-JP" altLang="en-US" sz="1400" dirty="0"/>
              <a:t>　</a:t>
            </a:r>
            <a:r>
              <a:rPr lang="ja-JP" altLang="en-US" sz="1400" dirty="0" smtClean="0"/>
              <a:t>　</a:t>
            </a:r>
            <a:r>
              <a:rPr kumimoji="1" lang="ja-JP" altLang="en-US" sz="1400" dirty="0" smtClean="0"/>
              <a:t>取得年：２年目～</a:t>
            </a:r>
            <a:r>
              <a:rPr lang="ja-JP" altLang="en-US" sz="1400" dirty="0"/>
              <a:t>　</a:t>
            </a:r>
            <a:endParaRPr lang="en-US" altLang="ja-JP" sz="1400" dirty="0" smtClean="0"/>
          </a:p>
          <a:p>
            <a:r>
              <a:rPr lang="ja-JP" altLang="en-US" sz="1400" dirty="0" smtClean="0"/>
              <a:t>　　耐用年数：７年</a:t>
            </a:r>
            <a:r>
              <a:rPr lang="ja-JP" altLang="en-US" sz="1400" dirty="0"/>
              <a:t>　</a:t>
            </a:r>
            <a:r>
              <a:rPr lang="ja-JP" altLang="en-US" sz="1400" dirty="0" smtClean="0"/>
              <a:t>　　　</a:t>
            </a:r>
            <a:r>
              <a:rPr kumimoji="1" lang="ja-JP" altLang="en-US" sz="1400" dirty="0" smtClean="0"/>
              <a:t>取得価額：５０００千円</a:t>
            </a:r>
            <a:endParaRPr kumimoji="1" lang="en-US" altLang="ja-JP" sz="1400" dirty="0" smtClean="0"/>
          </a:p>
        </p:txBody>
      </p:sp>
      <p:sp>
        <p:nvSpPr>
          <p:cNvPr id="8" name="角丸四角形吹き出し 7"/>
          <p:cNvSpPr/>
          <p:nvPr/>
        </p:nvSpPr>
        <p:spPr>
          <a:xfrm>
            <a:off x="2546647" y="3742513"/>
            <a:ext cx="4538371" cy="769121"/>
          </a:xfrm>
          <a:prstGeom prst="wedgeRoundRectCallout">
            <a:avLst>
              <a:gd name="adj1" fmla="val -55337"/>
              <a:gd name="adj2" fmla="val -35438"/>
              <a:gd name="adj3" fmla="val 1666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右矢印 9"/>
          <p:cNvSpPr/>
          <p:nvPr/>
        </p:nvSpPr>
        <p:spPr>
          <a:xfrm>
            <a:off x="7238842" y="3852896"/>
            <a:ext cx="555477" cy="530385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803761" y="3957796"/>
            <a:ext cx="35683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5,000,000</a:t>
            </a:r>
            <a:r>
              <a:rPr kumimoji="1" lang="ja-JP" altLang="en-US" sz="1600" dirty="0" smtClean="0"/>
              <a:t>円</a:t>
            </a:r>
            <a:r>
              <a:rPr kumimoji="1" lang="en-US" altLang="ja-JP" sz="1600" dirty="0" smtClean="0"/>
              <a:t>×0.143</a:t>
            </a:r>
            <a:r>
              <a:rPr kumimoji="1" lang="ja-JP" altLang="en-US" sz="1600" dirty="0" smtClean="0"/>
              <a:t>＝</a:t>
            </a:r>
            <a:r>
              <a:rPr kumimoji="1" lang="en-US" altLang="ja-JP" sz="1600" u="sng" dirty="0" smtClean="0"/>
              <a:t>715,000</a:t>
            </a:r>
            <a:r>
              <a:rPr kumimoji="1" lang="ja-JP" altLang="en-US" sz="1600" u="sng" dirty="0" smtClean="0"/>
              <a:t>円</a:t>
            </a:r>
            <a:endParaRPr kumimoji="1" lang="ja-JP" altLang="en-US" sz="1600" u="sng" dirty="0"/>
          </a:p>
        </p:txBody>
      </p:sp>
    </p:spTree>
    <p:extLst>
      <p:ext uri="{BB962C8B-B14F-4D97-AF65-F5344CB8AC3E}">
        <p14:creationId xmlns:p14="http://schemas.microsoft.com/office/powerpoint/2010/main" val="325528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9377" y="733171"/>
            <a:ext cx="1218630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/>
              <a:t>　</a:t>
            </a:r>
            <a:r>
              <a:rPr lang="en-US" altLang="ja-JP" b="1" dirty="0" smtClean="0"/>
              <a:t>※</a:t>
            </a:r>
            <a:r>
              <a:rPr lang="ja-JP" altLang="en-US" b="1" dirty="0" smtClean="0"/>
              <a:t>５「減価償却</a:t>
            </a:r>
            <a:r>
              <a:rPr lang="ja-JP" altLang="en-US" b="1" dirty="0"/>
              <a:t>資産の耐用年数等に関する</a:t>
            </a:r>
            <a:r>
              <a:rPr lang="ja-JP" altLang="en-US" b="1" dirty="0" smtClean="0"/>
              <a:t>省令」</a:t>
            </a:r>
            <a:r>
              <a:rPr lang="zh-CN" altLang="en-US" dirty="0"/>
              <a:t>（昭和四十年大蔵省令第十五号）</a:t>
            </a:r>
            <a:endParaRPr lang="en-US" altLang="ja-JP" dirty="0" smtClean="0"/>
          </a:p>
          <a:p>
            <a:endParaRPr kumimoji="1" lang="en-US" altLang="ja-JP" b="1" dirty="0" smtClean="0"/>
          </a:p>
          <a:p>
            <a:r>
              <a:rPr kumimoji="1" lang="ja-JP" altLang="en-US" b="1" dirty="0" smtClean="0"/>
              <a:t>　別表７　　　　　　　　　　　　　　　　　　　　　　　別表８　　　　　　　　　　　</a:t>
            </a:r>
            <a:endParaRPr kumimoji="1" lang="en-US" altLang="ja-JP" b="1" dirty="0" smtClean="0"/>
          </a:p>
          <a:p>
            <a:r>
              <a:rPr kumimoji="1" lang="ja-JP" altLang="en-US" b="1" dirty="0" smtClean="0"/>
              <a:t>　　　　　　　</a:t>
            </a:r>
            <a:endParaRPr kumimoji="1" lang="en-US" altLang="ja-JP" b="1" dirty="0" smtClean="0"/>
          </a:p>
          <a:p>
            <a:r>
              <a:rPr lang="ja-JP" altLang="en-US" sz="1400" dirty="0" smtClean="0"/>
              <a:t>　平成</a:t>
            </a:r>
            <a:r>
              <a:rPr lang="ja-JP" altLang="en-US" sz="1400" dirty="0"/>
              <a:t>十九年三月三十一日以前に取得を</a:t>
            </a:r>
            <a:r>
              <a:rPr lang="ja-JP" altLang="en-US" sz="1400" dirty="0" smtClean="0"/>
              <a:t>された　　　　　　　　　　　　　</a:t>
            </a:r>
            <a:r>
              <a:rPr lang="ja-JP" altLang="en-US" sz="1400" dirty="0"/>
              <a:t>平成十九年四月一日以後に取得をされた</a:t>
            </a:r>
            <a:endParaRPr lang="en-US" altLang="ja-JP" sz="1400" dirty="0" smtClean="0"/>
          </a:p>
          <a:p>
            <a:r>
              <a:rPr lang="ja-JP" altLang="en-US" sz="1400" dirty="0" smtClean="0"/>
              <a:t>　減価償却</a:t>
            </a:r>
            <a:r>
              <a:rPr lang="ja-JP" altLang="en-US" sz="1400" dirty="0"/>
              <a:t>資産の</a:t>
            </a:r>
            <a:r>
              <a:rPr lang="ja-JP" altLang="en-US" sz="1400" dirty="0" smtClean="0"/>
              <a:t>償却率表</a:t>
            </a:r>
            <a:r>
              <a:rPr lang="ja-JP" altLang="en-US" sz="1400" dirty="0"/>
              <a:t>　　</a:t>
            </a:r>
            <a:r>
              <a:rPr lang="ja-JP" altLang="en-US" sz="1400" dirty="0" smtClean="0"/>
              <a:t>　　　　　　　　　　　　　　　　　　　　減価償却</a:t>
            </a:r>
            <a:r>
              <a:rPr lang="ja-JP" altLang="en-US" sz="1400" dirty="0"/>
              <a:t>資産の定額法の償却率表</a:t>
            </a:r>
            <a:r>
              <a:rPr lang="ja-JP" altLang="en-US" sz="1400" dirty="0" smtClean="0"/>
              <a:t>　</a:t>
            </a:r>
            <a:endParaRPr kumimoji="1" lang="ja-JP" altLang="en-US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094529"/>
              </p:ext>
            </p:extLst>
          </p:nvPr>
        </p:nvGraphicFramePr>
        <p:xfrm>
          <a:off x="376013" y="2364387"/>
          <a:ext cx="4845467" cy="27896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2277">
                  <a:extLst>
                    <a:ext uri="{9D8B030D-6E8A-4147-A177-3AD203B41FA5}">
                      <a16:colId xmlns:a16="http://schemas.microsoft.com/office/drawing/2014/main" val="1302221392"/>
                    </a:ext>
                  </a:extLst>
                </a:gridCol>
                <a:gridCol w="1954390">
                  <a:extLst>
                    <a:ext uri="{9D8B030D-6E8A-4147-A177-3AD203B41FA5}">
                      <a16:colId xmlns:a16="http://schemas.microsoft.com/office/drawing/2014/main" val="416541123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373189945"/>
                    </a:ext>
                  </a:extLst>
                </a:gridCol>
              </a:tblGrid>
              <a:tr h="370267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耐用年数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旧定額法の償却率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旧定率法の償却率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3247580"/>
                  </a:ext>
                </a:extLst>
              </a:tr>
              <a:tr h="345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年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3342251"/>
                  </a:ext>
                </a:extLst>
              </a:tr>
              <a:tr h="345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二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〇・五〇〇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〇・六八四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2093781"/>
                  </a:ext>
                </a:extLst>
              </a:tr>
              <a:tr h="345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三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〇・三三三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〇・五三六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451992"/>
                  </a:ext>
                </a:extLst>
              </a:tr>
              <a:tr h="345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四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〇・二五〇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〇・四三八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280101"/>
                  </a:ext>
                </a:extLst>
              </a:tr>
              <a:tr h="345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五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〇・二〇〇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〇・三六九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8237325"/>
                  </a:ext>
                </a:extLst>
              </a:tr>
              <a:tr h="345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六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〇・一六六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〇・三一九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0917370"/>
                  </a:ext>
                </a:extLst>
              </a:tr>
              <a:tr h="345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七</a:t>
                      </a:r>
                      <a:endParaRPr kumimoji="1" lang="en-US" altLang="ja-JP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〇・一四二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〇・二八〇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1698521"/>
                  </a:ext>
                </a:extLst>
              </a:tr>
            </a:tbl>
          </a:graphicData>
        </a:graphic>
      </p:graphicFrame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863993"/>
              </p:ext>
            </p:extLst>
          </p:nvPr>
        </p:nvGraphicFramePr>
        <p:xfrm>
          <a:off x="6202349" y="2364387"/>
          <a:ext cx="3616771" cy="27896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1397">
                  <a:extLst>
                    <a:ext uri="{9D8B030D-6E8A-4147-A177-3AD203B41FA5}">
                      <a16:colId xmlns:a16="http://schemas.microsoft.com/office/drawing/2014/main" val="2849844517"/>
                    </a:ext>
                  </a:extLst>
                </a:gridCol>
                <a:gridCol w="2495374">
                  <a:extLst>
                    <a:ext uri="{9D8B030D-6E8A-4147-A177-3AD203B41FA5}">
                      <a16:colId xmlns:a16="http://schemas.microsoft.com/office/drawing/2014/main" val="2866466615"/>
                    </a:ext>
                  </a:extLst>
                </a:gridCol>
              </a:tblGrid>
              <a:tr h="366445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耐用年数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償却費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18768"/>
                  </a:ext>
                </a:extLst>
              </a:tr>
              <a:tr h="3461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年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7574810"/>
                  </a:ext>
                </a:extLst>
              </a:tr>
              <a:tr h="3461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二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〇・五〇〇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569482"/>
                  </a:ext>
                </a:extLst>
              </a:tr>
              <a:tr h="3461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三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〇・三三四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4233326"/>
                  </a:ext>
                </a:extLst>
              </a:tr>
              <a:tr h="3461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四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〇・二五〇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4901137"/>
                  </a:ext>
                </a:extLst>
              </a:tr>
              <a:tr h="3461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五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〇・二〇〇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038815"/>
                  </a:ext>
                </a:extLst>
              </a:tr>
              <a:tr h="3461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六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〇・一六七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050543"/>
                  </a:ext>
                </a:extLst>
              </a:tr>
              <a:tr h="3461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七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〇・一四三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0120802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743583" y="5306261"/>
            <a:ext cx="927209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※</a:t>
            </a:r>
            <a:r>
              <a:rPr kumimoji="1" lang="ja-JP" altLang="en-US" sz="1600" b="1" dirty="0" smtClean="0"/>
              <a:t>耐用年数</a:t>
            </a:r>
            <a:r>
              <a:rPr kumimoji="1" lang="ja-JP" altLang="en-US" sz="1600" dirty="0" smtClean="0"/>
              <a:t>とは</a:t>
            </a:r>
            <a:r>
              <a:rPr kumimoji="1" lang="en-US" altLang="ja-JP" sz="1600" dirty="0" smtClean="0"/>
              <a:t>…</a:t>
            </a:r>
            <a:r>
              <a:rPr lang="ja-JP" altLang="en-US" sz="1600" dirty="0" smtClean="0"/>
              <a:t>減価償却</a:t>
            </a:r>
            <a:r>
              <a:rPr lang="ja-JP" altLang="en-US" sz="1600" dirty="0"/>
              <a:t>の対象となる資産が使用に耐えうると予想される年数の</a:t>
            </a:r>
            <a:r>
              <a:rPr lang="ja-JP" altLang="en-US" sz="1600" dirty="0" smtClean="0"/>
              <a:t>こと</a:t>
            </a:r>
            <a:endParaRPr lang="en-US" altLang="ja-JP" sz="1600" dirty="0" smtClean="0"/>
          </a:p>
          <a:p>
            <a:r>
              <a:rPr lang="ja-JP" altLang="en-US" sz="1600" dirty="0"/>
              <a:t>　　　　　　　　農業に使うトラクターや草刈機、運搬車といった主な農機具は、一律</a:t>
            </a:r>
            <a:r>
              <a:rPr lang="ja-JP" altLang="en-US" sz="1600" dirty="0" smtClean="0"/>
              <a:t>で７年</a:t>
            </a:r>
            <a:endParaRPr lang="en-US" altLang="ja-JP" sz="1600" dirty="0" smtClean="0"/>
          </a:p>
          <a:p>
            <a:r>
              <a:rPr kumimoji="1" lang="ja-JP" altLang="en-US" sz="1600" dirty="0"/>
              <a:t>　</a:t>
            </a:r>
            <a:r>
              <a:rPr kumimoji="1" lang="ja-JP" altLang="en-US" sz="1600" dirty="0" smtClean="0"/>
              <a:t>　　　　　　　ビニールハウスは金属製が１４年、木造が５年、その他が８年 と決められている</a:t>
            </a:r>
            <a:endParaRPr kumimoji="1" lang="en-US" altLang="ja-JP" sz="1600" dirty="0" smtClean="0"/>
          </a:p>
          <a:p>
            <a:endParaRPr kumimoji="1" lang="en-US" altLang="ja-JP" sz="1600" dirty="0" smtClean="0"/>
          </a:p>
          <a:p>
            <a:r>
              <a:rPr kumimoji="1" lang="en-US" altLang="ja-JP" sz="1600" dirty="0" smtClean="0"/>
              <a:t>※</a:t>
            </a:r>
            <a:r>
              <a:rPr kumimoji="1" lang="ja-JP" altLang="en-US" sz="1600" dirty="0" smtClean="0"/>
              <a:t>耐用年数８年以上の物の償却率はご自身でご確認ください。</a:t>
            </a:r>
            <a:endParaRPr kumimoji="1" lang="ja-JP" altLang="en-US" sz="1600" dirty="0"/>
          </a:p>
        </p:txBody>
      </p:sp>
      <p:sp>
        <p:nvSpPr>
          <p:cNvPr id="9" name="大かっこ 8"/>
          <p:cNvSpPr/>
          <p:nvPr/>
        </p:nvSpPr>
        <p:spPr>
          <a:xfrm>
            <a:off x="512748" y="5306261"/>
            <a:ext cx="9639656" cy="1298961"/>
          </a:xfrm>
          <a:prstGeom prst="bracketPair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469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</TotalTime>
  <Words>753</Words>
  <Application>Microsoft Office PowerPoint</Application>
  <PresentationFormat>ワイド画面</PresentationFormat>
  <Paragraphs>100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等线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toyoAdmin</dc:creator>
  <cp:lastModifiedBy>toyoAdmin</cp:lastModifiedBy>
  <cp:revision>46</cp:revision>
  <cp:lastPrinted>2024-08-28T05:47:43Z</cp:lastPrinted>
  <dcterms:created xsi:type="dcterms:W3CDTF">2024-08-23T00:44:05Z</dcterms:created>
  <dcterms:modified xsi:type="dcterms:W3CDTF">2024-08-28T06:00:15Z</dcterms:modified>
</cp:coreProperties>
</file>