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22" d="100"/>
          <a:sy n="222" d="100"/>
        </p:scale>
        <p:origin x="-10022" y="-63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24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89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58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62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29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82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13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89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03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63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25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68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198783"/>
            <a:ext cx="12191999" cy="735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" y="303008"/>
            <a:ext cx="12192000" cy="55399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/>
              <a:t>農業経営改善計画認定申請にかかる収支計画の記載方法（</a:t>
            </a:r>
            <a:r>
              <a:rPr kumimoji="1" lang="en-US" altLang="ja-JP" sz="3000" dirty="0" smtClean="0"/>
              <a:t>PC</a:t>
            </a:r>
            <a:r>
              <a:rPr kumimoji="1" lang="ja-JP" altLang="en-US" sz="3000" dirty="0" smtClean="0"/>
              <a:t>作成用）</a:t>
            </a:r>
            <a:endParaRPr kumimoji="1" lang="ja-JP" altLang="en-US" sz="3000" dirty="0"/>
          </a:p>
        </p:txBody>
      </p:sp>
      <p:sp>
        <p:nvSpPr>
          <p:cNvPr id="7" name="正方形/長方形 6"/>
          <p:cNvSpPr/>
          <p:nvPr/>
        </p:nvSpPr>
        <p:spPr>
          <a:xfrm>
            <a:off x="325678" y="5171929"/>
            <a:ext cx="2225976" cy="154395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1211" y="5304773"/>
            <a:ext cx="2286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栽培して</a:t>
            </a:r>
            <a:r>
              <a:rPr lang="ja-JP" altLang="en-US" sz="1400" b="1" dirty="0" smtClean="0"/>
              <a:t>いる品目を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入力してください。</a:t>
            </a:r>
            <a:endParaRPr lang="en-US" altLang="ja-JP" sz="1400" b="1" dirty="0" smtClean="0"/>
          </a:p>
          <a:p>
            <a:r>
              <a:rPr kumimoji="1" lang="ja-JP" altLang="en-US" sz="1400" b="1" dirty="0" smtClean="0"/>
              <a:t>例：ミニトマト、大葉</a:t>
            </a:r>
            <a:endParaRPr kumimoji="1" lang="en-US" altLang="ja-JP" sz="1400" b="1" dirty="0" smtClean="0"/>
          </a:p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キャベツの場合は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kumimoji="1" lang="ja-JP" altLang="en-US" sz="1200" dirty="0" smtClean="0"/>
              <a:t>秋冬キャベツと春夏キャベ　　　　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　ツ</a:t>
            </a:r>
            <a:r>
              <a:rPr lang="ja-JP" altLang="en-US" sz="1200" dirty="0"/>
              <a:t>を</a:t>
            </a:r>
            <a:r>
              <a:rPr kumimoji="1" lang="ja-JP" altLang="en-US" sz="1200" dirty="0" smtClean="0"/>
              <a:t>分けて書いてください。</a:t>
            </a:r>
            <a:endParaRPr kumimoji="1" lang="ja-JP" altLang="en-US" sz="14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/>
          <a:srcRect l="11779" t="30880" r="12425" b="10910"/>
          <a:stretch/>
        </p:blipFill>
        <p:spPr>
          <a:xfrm>
            <a:off x="212486" y="1322554"/>
            <a:ext cx="9121947" cy="3747247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 flipV="1">
            <a:off x="1194357" y="3388982"/>
            <a:ext cx="329854" cy="178294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10724" y="905006"/>
            <a:ext cx="122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過去３年分の所得税青色申告決算書をお手元にご用意いただき、それを見ながら作成することをお勧めいたします。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3076505" y="5436480"/>
            <a:ext cx="2974099" cy="44823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3759156" y="2570437"/>
            <a:ext cx="355591" cy="28660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076505" y="5540475"/>
            <a:ext cx="3186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農業収入 </a:t>
            </a:r>
            <a:r>
              <a:rPr kumimoji="1" lang="en-US" altLang="ja-JP" sz="1400" b="1" dirty="0" smtClean="0"/>
              <a:t>※1 </a:t>
            </a:r>
            <a:r>
              <a:rPr kumimoji="1" lang="ja-JP" altLang="en-US" sz="1400" b="1" dirty="0" smtClean="0"/>
              <a:t>を記載してください。</a:t>
            </a:r>
            <a:endParaRPr kumimoji="1" lang="ja-JP" altLang="en-US" sz="1400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5750679" y="2345160"/>
            <a:ext cx="3514165" cy="27246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930520" y="2762537"/>
            <a:ext cx="5713489" cy="645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 flipH="1">
            <a:off x="8688233" y="2356031"/>
            <a:ext cx="298646" cy="40050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5924509" y="2851064"/>
            <a:ext cx="571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過去３年間の実績</a:t>
            </a:r>
            <a:r>
              <a:rPr lang="ja-JP" altLang="en-US" sz="1400" b="1" dirty="0" smtClean="0"/>
              <a:t>を入力すると、年平均を取り５年間の計画が自動入力されます。</a:t>
            </a:r>
            <a:r>
              <a:rPr lang="ja-JP" altLang="en-US" sz="1400" b="1" dirty="0"/>
              <a:t>それ</a:t>
            </a:r>
            <a:r>
              <a:rPr lang="ja-JP" altLang="en-US" sz="1400" b="1" dirty="0" smtClean="0"/>
              <a:t>を参考にして今後の計画</a:t>
            </a:r>
            <a:r>
              <a:rPr kumimoji="1" lang="ja-JP" altLang="en-US" sz="1400" b="1" dirty="0" smtClean="0"/>
              <a:t>を作成してください。</a:t>
            </a:r>
            <a:endParaRPr kumimoji="1" lang="ja-JP" altLang="en-US" sz="140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2904915" y="2356031"/>
            <a:ext cx="2141456" cy="21440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1111111" y="2556282"/>
            <a:ext cx="511200" cy="83269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l="28210" t="54241" r="37010" b="10891"/>
          <a:stretch/>
        </p:blipFill>
        <p:spPr>
          <a:xfrm>
            <a:off x="6333803" y="3788507"/>
            <a:ext cx="5565429" cy="3010824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>
            <a:off x="6385816" y="4924269"/>
            <a:ext cx="1881260" cy="25843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 flipH="1">
            <a:off x="5104385" y="4925371"/>
            <a:ext cx="1266083" cy="51110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49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11887" t="23194" r="12525" b="11785"/>
          <a:stretch/>
        </p:blipFill>
        <p:spPr>
          <a:xfrm>
            <a:off x="895326" y="366045"/>
            <a:ext cx="7316954" cy="336665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203757" y="4000803"/>
            <a:ext cx="2901142" cy="1169551"/>
          </a:xfrm>
          <a:prstGeom prst="rect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6349" y="4000804"/>
            <a:ext cx="29859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農業</a:t>
            </a:r>
            <a:r>
              <a:rPr lang="ja-JP" altLang="en-US" sz="1400" b="1" dirty="0" smtClean="0"/>
              <a:t>経営費</a:t>
            </a:r>
            <a:r>
              <a:rPr lang="ja-JP" altLang="en-US" sz="1400" b="1" dirty="0"/>
              <a:t>　</a:t>
            </a:r>
            <a:r>
              <a:rPr lang="en-US" altLang="ja-JP" sz="1400" b="1" dirty="0" smtClean="0"/>
              <a:t>※2</a:t>
            </a:r>
            <a:endParaRPr lang="en-US" altLang="ja-JP" sz="1400" b="1" dirty="0"/>
          </a:p>
          <a:p>
            <a:r>
              <a:rPr lang="ja-JP" altLang="en-US" sz="1400" b="1" dirty="0"/>
              <a:t>一番下までスクロールしたところにある経費内訳表</a:t>
            </a:r>
            <a:r>
              <a:rPr lang="ja-JP" altLang="en-US" sz="1400" b="1" dirty="0" smtClean="0"/>
              <a:t>に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決算書</a:t>
            </a:r>
            <a:r>
              <a:rPr lang="ja-JP" altLang="en-US" sz="1400" b="1" dirty="0"/>
              <a:t>の経費内訳を入力すると</a:t>
            </a:r>
            <a:r>
              <a:rPr lang="ja-JP" altLang="en-US" sz="1400" b="1" dirty="0" smtClean="0"/>
              <a:t>、こちらに自動</a:t>
            </a:r>
            <a:r>
              <a:rPr lang="ja-JP" altLang="en-US" sz="1400" b="1" dirty="0"/>
              <a:t>入力</a:t>
            </a:r>
            <a:r>
              <a:rPr lang="ja-JP" altLang="en-US" sz="1400" b="1" dirty="0" smtClean="0"/>
              <a:t>されます。</a:t>
            </a:r>
            <a:endParaRPr kumimoji="1" lang="ja-JP" altLang="en-US" sz="1400" b="1" dirty="0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2705711" y="3671520"/>
            <a:ext cx="784521" cy="329282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/>
          <a:srcRect l="6567" t="28595" r="57032" b="14139"/>
          <a:stretch/>
        </p:blipFill>
        <p:spPr>
          <a:xfrm>
            <a:off x="3399283" y="3826695"/>
            <a:ext cx="3306868" cy="2807204"/>
          </a:xfrm>
          <a:prstGeom prst="rect">
            <a:avLst/>
          </a:prstGeom>
        </p:spPr>
      </p:pic>
      <p:cxnSp>
        <p:nvCxnSpPr>
          <p:cNvPr id="11" name="直線矢印コネクタ 10"/>
          <p:cNvCxnSpPr/>
          <p:nvPr/>
        </p:nvCxnSpPr>
        <p:spPr>
          <a:xfrm>
            <a:off x="2972617" y="4209487"/>
            <a:ext cx="53943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4"/>
          <a:srcRect l="3750" t="30116" r="67084" b="43822"/>
          <a:stretch/>
        </p:blipFill>
        <p:spPr>
          <a:xfrm>
            <a:off x="8477296" y="3285291"/>
            <a:ext cx="3459864" cy="1668150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7084242" y="5078502"/>
            <a:ext cx="4138367" cy="1005996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6236820" y="3009122"/>
            <a:ext cx="1274135" cy="2088305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7192651" y="5149889"/>
            <a:ext cx="3921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減価償却費（新規分）</a:t>
            </a:r>
            <a:r>
              <a:rPr lang="en-US" altLang="ja-JP" sz="1400" b="1" dirty="0"/>
              <a:t>:</a:t>
            </a:r>
          </a:p>
          <a:p>
            <a:r>
              <a:rPr lang="ja-JP" altLang="en-US" sz="1400" b="1" dirty="0" smtClean="0"/>
              <a:t>少し下</a:t>
            </a:r>
            <a:r>
              <a:rPr lang="ja-JP" altLang="en-US" sz="1400" b="1" dirty="0"/>
              <a:t>にスクロールする</a:t>
            </a:r>
            <a:r>
              <a:rPr lang="ja-JP" altLang="en-US" sz="1400" b="1" dirty="0" smtClean="0"/>
              <a:t>と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減価償却費</a:t>
            </a:r>
            <a:r>
              <a:rPr lang="ja-JP" altLang="en-US" sz="1400" b="1" dirty="0"/>
              <a:t>（新規分）の計算表があり、そこに記入をすると自動計算</a:t>
            </a:r>
            <a:r>
              <a:rPr lang="ja-JP" altLang="en-US" sz="1400" b="1" dirty="0" smtClean="0"/>
              <a:t>され、入力されます。</a:t>
            </a:r>
            <a:endParaRPr kumimoji="1" lang="ja-JP" altLang="en-US" sz="1400" b="1" dirty="0"/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10491026" y="4744005"/>
            <a:ext cx="1774" cy="65334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吹き出し 18"/>
          <p:cNvSpPr/>
          <p:nvPr/>
        </p:nvSpPr>
        <p:spPr>
          <a:xfrm>
            <a:off x="8527918" y="1870157"/>
            <a:ext cx="3160970" cy="1196713"/>
          </a:xfrm>
          <a:prstGeom prst="wedgeRoundRectCallou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787746" y="1910907"/>
            <a:ext cx="30260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入力の例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資産名：トラクター</a:t>
            </a:r>
            <a:endParaRPr lang="en-US" altLang="ja-JP" sz="1400" dirty="0" smtClean="0"/>
          </a:p>
          <a:p>
            <a:r>
              <a:rPr kumimoji="1" lang="ja-JP" altLang="en-US" sz="1400" dirty="0"/>
              <a:t>取得</a:t>
            </a:r>
            <a:r>
              <a:rPr kumimoji="1" lang="ja-JP" altLang="en-US" sz="1400" dirty="0" smtClean="0"/>
              <a:t>年：２年目～</a:t>
            </a:r>
            <a:endParaRPr kumimoji="1" lang="en-US" altLang="ja-JP" sz="1400" dirty="0" smtClean="0"/>
          </a:p>
          <a:p>
            <a:r>
              <a:rPr lang="ja-JP" altLang="en-US" sz="1400" dirty="0"/>
              <a:t>耐用</a:t>
            </a:r>
            <a:r>
              <a:rPr lang="ja-JP" altLang="en-US" sz="1400" dirty="0" smtClean="0"/>
              <a:t>年数：７年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取得価額：５０００千円</a:t>
            </a:r>
            <a:endParaRPr kumimoji="1" lang="en-US" altLang="ja-JP" sz="1400" dirty="0" smtClean="0"/>
          </a:p>
          <a:p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023458" y="6201732"/>
            <a:ext cx="471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自動入力機能はパソコンで作成する場合のみ使用できます。</a:t>
            </a:r>
            <a:endParaRPr kumimoji="1" lang="en-US" altLang="ja-JP" sz="1200" dirty="0" smtClean="0"/>
          </a:p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手書きで作成される場合は計算をお願いいたします。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231565" y="1140988"/>
            <a:ext cx="4334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農業経営改善計画認定申請書の最後のページ</a:t>
            </a:r>
            <a:endParaRPr kumimoji="1" lang="en-US" altLang="ja-JP" sz="1200" dirty="0" smtClean="0"/>
          </a:p>
          <a:p>
            <a:r>
              <a:rPr lang="en-US" altLang="ja-JP" sz="1200" dirty="0" smtClean="0"/>
              <a:t>(</a:t>
            </a:r>
            <a:r>
              <a:rPr lang="ja-JP" altLang="en-US" sz="1200" dirty="0" smtClean="0"/>
              <a:t>別紙</a:t>
            </a:r>
            <a:r>
              <a:rPr lang="en-US" altLang="ja-JP" sz="1200" dirty="0" smtClean="0"/>
              <a:t>)</a:t>
            </a:r>
            <a:r>
              <a:rPr lang="ja-JP" altLang="en-US" sz="1200" dirty="0" smtClean="0"/>
              <a:t>生産</a:t>
            </a:r>
            <a:r>
              <a:rPr lang="ja-JP" altLang="en-US" sz="1200" dirty="0"/>
              <a:t>方式の合理化に</a:t>
            </a:r>
            <a:r>
              <a:rPr lang="ja-JP" altLang="en-US" sz="1200" dirty="0" smtClean="0"/>
              <a:t>係る農業用</a:t>
            </a:r>
            <a:r>
              <a:rPr lang="ja-JP" altLang="en-US" sz="1200" dirty="0"/>
              <a:t>機械等の取得</a:t>
            </a:r>
            <a:r>
              <a:rPr lang="ja-JP" altLang="en-US" sz="1200" dirty="0" smtClean="0"/>
              <a:t>計画</a:t>
            </a:r>
            <a:endParaRPr lang="en-US" altLang="ja-JP" sz="1200" dirty="0" smtClean="0"/>
          </a:p>
          <a:p>
            <a:r>
              <a:rPr lang="ja-JP" altLang="en-US" sz="1200" dirty="0"/>
              <a:t>に</a:t>
            </a:r>
            <a:r>
              <a:rPr lang="ja-JP" altLang="en-US" sz="1200" dirty="0" smtClean="0"/>
              <a:t>記入したものはすべて入力してください。</a:t>
            </a:r>
            <a:endParaRPr kumimoji="1" lang="ja-JP" altLang="en-US" sz="1200" dirty="0"/>
          </a:p>
        </p:txBody>
      </p:sp>
      <p:sp>
        <p:nvSpPr>
          <p:cNvPr id="26" name="楕円 25"/>
          <p:cNvSpPr/>
          <p:nvPr/>
        </p:nvSpPr>
        <p:spPr>
          <a:xfrm>
            <a:off x="7522590" y="3308808"/>
            <a:ext cx="763571" cy="57503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8599384" y="209405"/>
            <a:ext cx="3402727" cy="758862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6648773" y="344281"/>
            <a:ext cx="1950611" cy="782434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8629198" y="265670"/>
            <a:ext cx="3500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その他収入には補助金や助成金等の農業外収入が含まれます</a:t>
            </a:r>
            <a:r>
              <a:rPr kumimoji="1" lang="ja-JP" altLang="en-US" sz="1200" b="1" smtClean="0"/>
              <a:t>。計画では</a:t>
            </a:r>
            <a:r>
              <a:rPr kumimoji="1" lang="ja-JP" altLang="en-US" sz="1200" b="1" dirty="0" smtClean="0"/>
              <a:t>、今後も継続的に続くと思われる収入のみ計算に入れてください。</a:t>
            </a:r>
            <a:endParaRPr kumimoji="1" lang="ja-JP" altLang="en-US" sz="1200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5327779" y="2809540"/>
            <a:ext cx="2850503" cy="199582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形吹き出し 26"/>
          <p:cNvSpPr/>
          <p:nvPr/>
        </p:nvSpPr>
        <p:spPr>
          <a:xfrm>
            <a:off x="5506788" y="1611926"/>
            <a:ext cx="2705492" cy="1211671"/>
          </a:xfrm>
          <a:prstGeom prst="wedgeEllipseCallout">
            <a:avLst>
              <a:gd name="adj1" fmla="val 31948"/>
              <a:gd name="adj2" fmla="val 92908"/>
            </a:avLst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510210" y="1738199"/>
            <a:ext cx="3364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　　農業所得</a:t>
            </a:r>
            <a:r>
              <a:rPr lang="ja-JP" altLang="en-US" sz="1400" b="1" dirty="0"/>
              <a:t>　</a:t>
            </a:r>
            <a:r>
              <a:rPr lang="en-US" altLang="ja-JP" sz="1400" b="1" dirty="0" smtClean="0"/>
              <a:t>※3</a:t>
            </a:r>
            <a:endParaRPr lang="en-US" altLang="ja-JP" sz="1400" b="1" dirty="0"/>
          </a:p>
          <a:p>
            <a:r>
              <a:rPr lang="ja-JP" altLang="en-US" sz="1400" b="1" dirty="0" smtClean="0"/>
              <a:t>　５年後</a:t>
            </a:r>
            <a:r>
              <a:rPr lang="ja-JP" altLang="en-US" sz="1400" b="1" dirty="0"/>
              <a:t>に</a:t>
            </a:r>
            <a:r>
              <a:rPr lang="ja-JP" altLang="en-US" sz="1400" b="1" dirty="0" smtClean="0"/>
              <a:t>８００万円</a:t>
            </a:r>
            <a:r>
              <a:rPr lang="ja-JP" altLang="en-US" sz="1400" b="1" dirty="0"/>
              <a:t>を</a:t>
            </a:r>
            <a:r>
              <a:rPr lang="ja-JP" altLang="en-US" sz="1400" b="1" dirty="0" smtClean="0"/>
              <a:t>超える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計画にすることが</a:t>
            </a:r>
            <a:r>
              <a:rPr lang="ja-JP" altLang="en-US" sz="1400" b="1" dirty="0"/>
              <a:t>認定</a:t>
            </a:r>
            <a:r>
              <a:rPr lang="ja-JP" altLang="en-US" sz="1400" b="1" dirty="0" smtClean="0"/>
              <a:t>農業者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の最低要件です。</a:t>
            </a:r>
            <a:endParaRPr kumimoji="1" lang="ja-JP" altLang="en-US" sz="1400" b="1" dirty="0"/>
          </a:p>
        </p:txBody>
      </p:sp>
      <p:sp>
        <p:nvSpPr>
          <p:cNvPr id="32" name="正方形/長方形 31"/>
          <p:cNvSpPr/>
          <p:nvPr/>
        </p:nvSpPr>
        <p:spPr>
          <a:xfrm>
            <a:off x="3052386" y="1276922"/>
            <a:ext cx="1713824" cy="2397781"/>
          </a:xfrm>
          <a:prstGeom prst="rect">
            <a:avLst/>
          </a:prstGeom>
          <a:noFill/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346698" y="1126715"/>
            <a:ext cx="2855053" cy="168530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6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28210" t="54241" r="37010" b="10891"/>
          <a:stretch/>
        </p:blipFill>
        <p:spPr>
          <a:xfrm>
            <a:off x="3639241" y="2402732"/>
            <a:ext cx="7821876" cy="423153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93667" y="1254549"/>
            <a:ext cx="185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１ 農業収入 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93667" y="1790212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２ 農業経営費 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3081254" y="1429487"/>
            <a:ext cx="2867059" cy="9728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5948313" y="1439215"/>
            <a:ext cx="0" cy="2543626"/>
          </a:xfrm>
          <a:prstGeom prst="straightConnector1">
            <a:avLst/>
          </a:prstGeom>
          <a:ln w="57150"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3260815" y="1930007"/>
            <a:ext cx="4893371" cy="769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8154186" y="1930007"/>
            <a:ext cx="0" cy="4349793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0" y="615982"/>
            <a:ext cx="1219199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　　〇決算書の見方</a:t>
            </a:r>
            <a:endParaRPr kumimoji="1" lang="ja-JP" altLang="en-US" sz="2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989321" y="1244821"/>
            <a:ext cx="22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/>
              <a:t>３</a:t>
            </a:r>
            <a:r>
              <a:rPr lang="ja-JP" altLang="en-US" dirty="0" smtClean="0"/>
              <a:t> 農業所得 </a:t>
            </a:r>
            <a:r>
              <a:rPr lang="en-US" altLang="ja-JP" dirty="0" smtClean="0"/>
              <a:t>A</a:t>
            </a:r>
            <a:r>
              <a:rPr lang="ja-JP" altLang="en-US" dirty="0" smtClean="0"/>
              <a:t>−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9342408" y="1429487"/>
            <a:ext cx="1309881" cy="972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10652289" y="1429487"/>
            <a:ext cx="0" cy="1394334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 flipV="1">
            <a:off x="8993478" y="6454918"/>
            <a:ext cx="2877847" cy="1573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楕円 58"/>
          <p:cNvSpPr/>
          <p:nvPr/>
        </p:nvSpPr>
        <p:spPr>
          <a:xfrm>
            <a:off x="5288533" y="3982841"/>
            <a:ext cx="1111169" cy="335666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/>
          <p:cNvSpPr/>
          <p:nvPr/>
        </p:nvSpPr>
        <p:spPr>
          <a:xfrm>
            <a:off x="7991930" y="6279800"/>
            <a:ext cx="1111169" cy="335666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楕円 61"/>
          <p:cNvSpPr/>
          <p:nvPr/>
        </p:nvSpPr>
        <p:spPr>
          <a:xfrm>
            <a:off x="10388087" y="2823821"/>
            <a:ext cx="1111169" cy="33566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14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347</Words>
  <Application>Microsoft Office PowerPoint</Application>
  <PresentationFormat>ワイド画面</PresentationFormat>
  <Paragraphs>35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toyoAdmin</dc:creator>
  <cp:lastModifiedBy>toyoAdmin</cp:lastModifiedBy>
  <cp:revision>28</cp:revision>
  <cp:lastPrinted>2024-08-28T05:46:15Z</cp:lastPrinted>
  <dcterms:created xsi:type="dcterms:W3CDTF">2024-08-23T00:44:05Z</dcterms:created>
  <dcterms:modified xsi:type="dcterms:W3CDTF">2024-08-28T05:46:15Z</dcterms:modified>
</cp:coreProperties>
</file>