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259" r:id="rId5"/>
    <p:sldId id="260" r:id="rId6"/>
    <p:sldId id="261" r:id="rId7"/>
    <p:sldId id="262" r:id="rId8"/>
    <p:sldId id="263" r:id="rId9"/>
    <p:sldId id="264" r:id="rId10"/>
    <p:sldId id="275" r:id="rId11"/>
    <p:sldId id="301" r:id="rId12"/>
    <p:sldId id="302"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4280" autoAdjust="0"/>
  </p:normalViewPr>
  <p:slideViewPr>
    <p:cSldViewPr snapToGrid="0" showGuides="1">
      <p:cViewPr varScale="1">
        <p:scale>
          <a:sx n="71" d="100"/>
          <a:sy n="71" d="100"/>
        </p:scale>
        <p:origin x="1626" y="53"/>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678" cy="49835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765" cy="498358"/>
          </a:xfrm>
          <a:prstGeom prst="rect">
            <a:avLst/>
          </a:prstGeom>
        </p:spPr>
        <p:txBody>
          <a:bodyPr vert="horz" lIns="91431" tIns="45715" rIns="91431" bIns="45715" rtlCol="0"/>
          <a:lstStyle>
            <a:lvl1pPr algn="r">
              <a:defRPr sz="1200"/>
            </a:lvl1pPr>
          </a:lstStyle>
          <a:p>
            <a:fld id="{4B6B62A1-1A12-4ED8-9FAC-5F8806963426}" type="datetime1">
              <a:rPr kumimoji="1" lang="ja-JP" altLang="en-US" smtClean="0"/>
              <a:t>2024/4/25</a:t>
            </a:fld>
            <a:endParaRPr kumimoji="1" lang="ja-JP" altLang="en-US"/>
          </a:p>
        </p:txBody>
      </p:sp>
      <p:sp>
        <p:nvSpPr>
          <p:cNvPr id="4" name="フッター プレースホルダー 3"/>
          <p:cNvSpPr>
            <a:spLocks noGrp="1"/>
          </p:cNvSpPr>
          <p:nvPr>
            <p:ph type="ftr" sz="quarter" idx="2"/>
          </p:nvPr>
        </p:nvSpPr>
        <p:spPr>
          <a:xfrm>
            <a:off x="1" y="9440981"/>
            <a:ext cx="2949678" cy="498357"/>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981"/>
            <a:ext cx="2950765" cy="498357"/>
          </a:xfrm>
          <a:prstGeom prst="rect">
            <a:avLst/>
          </a:prstGeom>
        </p:spPr>
        <p:txBody>
          <a:bodyPr vert="horz" lIns="91431" tIns="45715" rIns="91431" bIns="45715"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5D9202CF-90D7-4055-B5BC-D5A227A9ACBA}" type="datetime1">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07">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4307">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050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07">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4307">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7946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2024/4/25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2024/4/25</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BEE86DB-0CA8-458D-93B0-66F33AAAE0D2}"/>
              </a:ext>
            </a:extLst>
          </p:cNvPr>
          <p:cNvPicPr>
            <a:picLocks noChangeAspect="1"/>
          </p:cNvPicPr>
          <p:nvPr/>
        </p:nvPicPr>
        <p:blipFill>
          <a:blip r:embed="rId3"/>
          <a:stretch>
            <a:fillRect/>
          </a:stretch>
        </p:blipFill>
        <p:spPr>
          <a:xfrm>
            <a:off x="2011790" y="2621000"/>
            <a:ext cx="7212440" cy="1220625"/>
          </a:xfrm>
          <a:prstGeom prst="rect">
            <a:avLst/>
          </a:prstGeom>
        </p:spPr>
      </p:pic>
      <p:sp>
        <p:nvSpPr>
          <p:cNvPr id="11" name="正方形/長方形 10">
            <a:extLst>
              <a:ext uri="{FF2B5EF4-FFF2-40B4-BE49-F238E27FC236}">
                <a16:creationId xmlns:a16="http://schemas.microsoft.com/office/drawing/2014/main" id="{9DA8888C-C55D-4E6E-B876-F5B3EFCDFD4D}"/>
              </a:ext>
            </a:extLst>
          </p:cNvPr>
          <p:cNvSpPr/>
          <p:nvPr/>
        </p:nvSpPr>
        <p:spPr>
          <a:xfrm>
            <a:off x="1950648" y="2292467"/>
            <a:ext cx="7540140" cy="17446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角丸四角形 13">
            <a:extLst>
              <a:ext uri="{FF2B5EF4-FFF2-40B4-BE49-F238E27FC236}">
                <a16:creationId xmlns:a16="http://schemas.microsoft.com/office/drawing/2014/main" id="{A95FA7CB-8B8A-4983-8C54-201C2D3E6ED3}"/>
              </a:ext>
            </a:extLst>
          </p:cNvPr>
          <p:cNvSpPr/>
          <p:nvPr/>
        </p:nvSpPr>
        <p:spPr>
          <a:xfrm>
            <a:off x="3971925" y="2958376"/>
            <a:ext cx="5267325" cy="883535"/>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id="{064ED936-6F42-40AC-ABBA-D3EF671CC302}"/>
              </a:ext>
            </a:extLst>
          </p:cNvPr>
          <p:cNvSpPr/>
          <p:nvPr/>
        </p:nvSpPr>
        <p:spPr>
          <a:xfrm>
            <a:off x="372267" y="4992220"/>
            <a:ext cx="790289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市町村長</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同一都道府県内にある２以上の市町村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id="{3DE80174-BA06-44AB-A2B4-44AB0E12763E}"/>
              </a:ext>
            </a:extLst>
          </p:cNvPr>
          <p:cNvSpPr/>
          <p:nvPr/>
        </p:nvSpPr>
        <p:spPr>
          <a:xfrm>
            <a:off x="8275157" y="2775652"/>
            <a:ext cx="1095465" cy="25024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id="{BEFA4C79-28C2-4339-9FE9-448146CD1B74}"/>
              </a:ext>
            </a:extLst>
          </p:cNvPr>
          <p:cNvSpPr/>
          <p:nvPr/>
        </p:nvSpPr>
        <p:spPr>
          <a:xfrm>
            <a:off x="526809" y="4257838"/>
            <a:ext cx="3718897" cy="513632"/>
          </a:xfrm>
          <a:prstGeom prst="borderCallout1">
            <a:avLst>
              <a:gd name="adj1" fmla="val 437"/>
              <a:gd name="adj2" fmla="val 8725"/>
              <a:gd name="adj3" fmla="val -86771"/>
              <a:gd name="adj4" fmla="val 42420"/>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申請する行政庁の欄に○を記入して下さい。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また、申請する市町村名又は都道府県名を記入してください。</a:t>
            </a:r>
          </a:p>
        </p:txBody>
      </p:sp>
      <p:sp>
        <p:nvSpPr>
          <p:cNvPr id="2" name="四角形: 角を丸くする 1">
            <a:extLst>
              <a:ext uri="{FF2B5EF4-FFF2-40B4-BE49-F238E27FC236}">
                <a16:creationId xmlns:a16="http://schemas.microsoft.com/office/drawing/2014/main"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id="{A865D003-B4BE-4984-9561-34F61F351948}"/>
              </a:ext>
            </a:extLst>
          </p:cNvPr>
          <p:cNvSpPr/>
          <p:nvPr/>
        </p:nvSpPr>
        <p:spPr>
          <a:xfrm>
            <a:off x="7483563" y="1881689"/>
            <a:ext cx="2173322" cy="319416"/>
          </a:xfrm>
          <a:prstGeom prst="borderCallout1">
            <a:avLst>
              <a:gd name="adj1" fmla="val 98647"/>
              <a:gd name="adj2" fmla="val 441"/>
              <a:gd name="adj3" fmla="val 276274"/>
              <a:gd name="adj4" fmla="val 3777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認定申請日を記載してください。</a:t>
            </a:r>
          </a:p>
        </p:txBody>
      </p:sp>
      <p:sp>
        <p:nvSpPr>
          <p:cNvPr id="28" name="吹き出し: 線 27">
            <a:extLst>
              <a:ext uri="{FF2B5EF4-FFF2-40B4-BE49-F238E27FC236}">
                <a16:creationId xmlns:a16="http://schemas.microsoft.com/office/drawing/2014/main" id="{18FA84AF-3701-44CB-8E9F-19BB3778A158}"/>
              </a:ext>
            </a:extLst>
          </p:cNvPr>
          <p:cNvSpPr/>
          <p:nvPr/>
        </p:nvSpPr>
        <p:spPr>
          <a:xfrm>
            <a:off x="2614854" y="1479098"/>
            <a:ext cx="4281247" cy="736029"/>
          </a:xfrm>
          <a:prstGeom prst="borderCallout1">
            <a:avLst>
              <a:gd name="adj1" fmla="val 101861"/>
              <a:gd name="adj2" fmla="val 263"/>
              <a:gd name="adj3" fmla="val 204892"/>
              <a:gd name="adj4" fmla="val 3175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申請者欄の「個人・法人名」欄に全員の氏名、フリガナ、生年月日を連記して</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ください。</a:t>
            </a:r>
          </a:p>
        </p:txBody>
      </p:sp>
      <p:sp>
        <p:nvSpPr>
          <p:cNvPr id="34" name="吹き出し: 線 33">
            <a:extLst>
              <a:ext uri="{FF2B5EF4-FFF2-40B4-BE49-F238E27FC236}">
                <a16:creationId xmlns:a16="http://schemas.microsoft.com/office/drawing/2014/main" id="{2F7295FD-412D-459C-92C1-FCDEFCA49EF4}"/>
              </a:ext>
            </a:extLst>
          </p:cNvPr>
          <p:cNvSpPr/>
          <p:nvPr/>
        </p:nvSpPr>
        <p:spPr>
          <a:xfrm>
            <a:off x="7483563" y="4152288"/>
            <a:ext cx="2173321" cy="295578"/>
          </a:xfrm>
          <a:prstGeom prst="borderCallout1">
            <a:avLst>
              <a:gd name="adj1" fmla="val -43"/>
              <a:gd name="adj2" fmla="val -93"/>
              <a:gd name="adj3" fmla="val -113436"/>
              <a:gd name="adj4" fmla="val -9664"/>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id="{A1073545-7104-4CFF-8A2A-D4B56B0991B1}"/>
              </a:ext>
            </a:extLst>
          </p:cNvPr>
          <p:cNvSpPr/>
          <p:nvPr/>
        </p:nvSpPr>
        <p:spPr>
          <a:xfrm>
            <a:off x="2011790" y="2939741"/>
            <a:ext cx="1531510"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0" name="円/楕円 22">
            <a:extLst>
              <a:ext uri="{FF2B5EF4-FFF2-40B4-BE49-F238E27FC236}">
                <a16:creationId xmlns:a16="http://schemas.microsoft.com/office/drawing/2014/main" id="{86FA1414-F30B-477C-8D73-99FC5E95A151}"/>
              </a:ext>
            </a:extLst>
          </p:cNvPr>
          <p:cNvSpPr/>
          <p:nvPr/>
        </p:nvSpPr>
        <p:spPr>
          <a:xfrm>
            <a:off x="6556860" y="3351483"/>
            <a:ext cx="314660" cy="289841"/>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吹き出し: 線 26">
            <a:extLst>
              <a:ext uri="{FF2B5EF4-FFF2-40B4-BE49-F238E27FC236}">
                <a16:creationId xmlns:a16="http://schemas.microsoft.com/office/drawing/2014/main" id="{7130AC1F-F86B-4031-A55D-61391F262ADE}"/>
              </a:ext>
            </a:extLst>
          </p:cNvPr>
          <p:cNvSpPr/>
          <p:nvPr/>
        </p:nvSpPr>
        <p:spPr>
          <a:xfrm>
            <a:off x="5331354" y="4114428"/>
            <a:ext cx="1983845" cy="428997"/>
          </a:xfrm>
          <a:prstGeom prst="borderCallout1">
            <a:avLst>
              <a:gd name="adj1" fmla="val -2623"/>
              <a:gd name="adj2" fmla="val -627"/>
              <a:gd name="adj3" fmla="val -127385"/>
              <a:gd name="adj4" fmla="val 6140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自署の場合は印を省略する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ことができます。</a:t>
            </a:r>
          </a:p>
        </p:txBody>
      </p:sp>
      <p:sp>
        <p:nvSpPr>
          <p:cNvPr id="24" name="角丸四角形 13">
            <a:extLst>
              <a:ext uri="{FF2B5EF4-FFF2-40B4-BE49-F238E27FC236}">
                <a16:creationId xmlns:a16="http://schemas.microsoft.com/office/drawing/2014/main" id="{3FAACC25-937E-463A-849B-FDB274FABED0}"/>
              </a:ext>
            </a:extLst>
          </p:cNvPr>
          <p:cNvSpPr/>
          <p:nvPr/>
        </p:nvSpPr>
        <p:spPr>
          <a:xfrm>
            <a:off x="6896101" y="3199491"/>
            <a:ext cx="2295524" cy="610510"/>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Tree>
    <p:extLst>
      <p:ext uri="{BB962C8B-B14F-4D97-AF65-F5344CB8AC3E}">
        <p14:creationId xmlns:p14="http://schemas.microsoft.com/office/powerpoint/2010/main" val="102813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7" name="グループ化 36">
            <a:extLst>
              <a:ext uri="{FF2B5EF4-FFF2-40B4-BE49-F238E27FC236}">
                <a16:creationId xmlns:a16="http://schemas.microsoft.com/office/drawing/2014/main" id="{342FBAB6-0A5C-4742-A51E-014C2AAD746C}"/>
              </a:ext>
            </a:extLst>
          </p:cNvPr>
          <p:cNvGrpSpPr/>
          <p:nvPr/>
        </p:nvGrpSpPr>
        <p:grpSpPr>
          <a:xfrm>
            <a:off x="9404131" y="6329410"/>
            <a:ext cx="432238" cy="542829"/>
            <a:chOff x="9404131" y="6329410"/>
            <a:chExt cx="432238" cy="542829"/>
          </a:xfrm>
        </p:grpSpPr>
        <p:sp>
          <p:nvSpPr>
            <p:cNvPr id="38" name="円/楕円 11">
              <a:extLst>
                <a:ext uri="{FF2B5EF4-FFF2-40B4-BE49-F238E27FC236}">
                  <a16:creationId xmlns:a16="http://schemas.microsoft.com/office/drawing/2014/main" id="{C3693951-B9DA-49A4-ADA6-433089054742}"/>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91D27BD9-9E70-47A7-A823-95111FC4F5D6}"/>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568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6CC8DA3E-90F6-4242-A110-A4D3D964DB2C}"/>
              </a:ext>
            </a:extLst>
          </p:cNvPr>
          <p:cNvSpPr/>
          <p:nvPr/>
        </p:nvSpPr>
        <p:spPr>
          <a:xfrm>
            <a:off x="492402" y="2028772"/>
            <a:ext cx="9115425"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％に満たない経営をいいます。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sp>
        <p:nvSpPr>
          <p:cNvPr id="9" name="正方形/長方形 8">
            <a:extLst>
              <a:ext uri="{FF2B5EF4-FFF2-40B4-BE49-F238E27FC236}">
                <a16:creationId xmlns:a16="http://schemas.microsoft.com/office/drawing/2014/main"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id="{AC4E0545-30F0-4AA7-8247-95887FEC51AF}"/>
              </a:ext>
            </a:extLst>
          </p:cNvPr>
          <p:cNvSpPr/>
          <p:nvPr/>
        </p:nvSpPr>
        <p:spPr>
          <a:xfrm>
            <a:off x="492402" y="6125369"/>
            <a:ext cx="6546573" cy="618331"/>
          </a:xfrm>
          <a:prstGeom prst="borderCallout1">
            <a:avLst>
              <a:gd name="adj1" fmla="val -25116"/>
              <a:gd name="adj2" fmla="val 104"/>
              <a:gd name="adj3" fmla="val -1195"/>
              <a:gd name="adj4" fmla="val 133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id="{D04B6E48-4485-4ACC-ACDC-C87E4252B294}"/>
              </a:ext>
            </a:extLst>
          </p:cNvPr>
          <p:cNvSpPr/>
          <p:nvPr/>
        </p:nvSpPr>
        <p:spPr>
          <a:xfrm>
            <a:off x="3688571" y="4311137"/>
            <a:ext cx="4210747" cy="642937"/>
          </a:xfrm>
          <a:prstGeom prst="borderCallout1">
            <a:avLst>
              <a:gd name="adj1" fmla="val 102040"/>
              <a:gd name="adj2" fmla="val 307"/>
              <a:gd name="adj3" fmla="val 156073"/>
              <a:gd name="adj4" fmla="val -2236"/>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p>
        </p:txBody>
      </p:sp>
      <p:sp>
        <p:nvSpPr>
          <p:cNvPr id="17" name="角丸四角形 13">
            <a:extLst>
              <a:ext uri="{FF2B5EF4-FFF2-40B4-BE49-F238E27FC236}">
                <a16:creationId xmlns:a16="http://schemas.microsoft.com/office/drawing/2014/main"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a:extLst>
              <a:ext uri="{FF2B5EF4-FFF2-40B4-BE49-F238E27FC236}">
                <a16:creationId xmlns:a16="http://schemas.microsoft.com/office/drawing/2014/main" id="{E6C2489C-CB49-4185-86C8-BD54141B2078}"/>
              </a:ext>
            </a:extLst>
          </p:cNvPr>
          <p:cNvPicPr>
            <a:picLocks noChangeAspect="1"/>
          </p:cNvPicPr>
          <p:nvPr/>
        </p:nvPicPr>
        <p:blipFill>
          <a:blip r:embed="rId4"/>
          <a:stretch>
            <a:fillRect/>
          </a:stretch>
        </p:blipFill>
        <p:spPr>
          <a:xfrm>
            <a:off x="1363005" y="215666"/>
            <a:ext cx="7214400" cy="1345678"/>
          </a:xfrm>
          <a:prstGeom prst="rect">
            <a:avLst/>
          </a:prstGeom>
        </p:spPr>
      </p:pic>
      <p:pic>
        <p:nvPicPr>
          <p:cNvPr id="18" name="図 17">
            <a:extLst>
              <a:ext uri="{FF2B5EF4-FFF2-40B4-BE49-F238E27FC236}">
                <a16:creationId xmlns:a16="http://schemas.microsoft.com/office/drawing/2014/main" id="{9160941E-D02A-4C7D-835C-85CA586D8C9E}"/>
              </a:ext>
            </a:extLst>
          </p:cNvPr>
          <p:cNvPicPr>
            <a:picLocks noChangeAspect="1"/>
          </p:cNvPicPr>
          <p:nvPr/>
        </p:nvPicPr>
        <p:blipFill>
          <a:blip r:embed="rId5"/>
          <a:stretch>
            <a:fillRect/>
          </a:stretch>
        </p:blipFill>
        <p:spPr>
          <a:xfrm>
            <a:off x="499905" y="5098945"/>
            <a:ext cx="7214400" cy="879614"/>
          </a:xfrm>
          <a:prstGeom prst="rect">
            <a:avLst/>
          </a:prstGeom>
        </p:spPr>
      </p:pic>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id="{BAB57CA3-61BC-40AD-8CB9-85B3F397104B}"/>
              </a:ext>
            </a:extLst>
          </p:cNvPr>
          <p:cNvSpPr/>
          <p:nvPr/>
        </p:nvSpPr>
        <p:spPr>
          <a:xfrm>
            <a:off x="515242" y="886010"/>
            <a:ext cx="2257680" cy="1466727"/>
          </a:xfrm>
          <a:prstGeom prst="borderCallout1">
            <a:avLst>
              <a:gd name="adj1" fmla="val 100746"/>
              <a:gd name="adj2" fmla="val 8663"/>
              <a:gd name="adj3" fmla="val 144112"/>
              <a:gd name="adj4" fmla="val 3577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5" name="角丸四角形 13">
            <a:extLst>
              <a:ext uri="{FF2B5EF4-FFF2-40B4-BE49-F238E27FC236}">
                <a16:creationId xmlns:a16="http://schemas.microsoft.com/office/drawing/2014/main"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④</a:t>
            </a:r>
            <a:r>
              <a:rPr lang="ja-JP" altLang="en-US" sz="1100" dirty="0">
                <a:solidFill>
                  <a:schemeClr val="tx1"/>
                </a:solidFill>
                <a:latin typeface="Meiryo UI" panose="020B0604030504040204" pitchFamily="50" charset="-128"/>
                <a:ea typeface="Meiryo UI" panose="020B0604030504040204" pitchFamily="50" charset="-128"/>
              </a:rPr>
              <a:t>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a:solidFill>
                  <a:schemeClr val="tx1"/>
                </a:solidFill>
                <a:latin typeface="Meiryo UI" panose="020B0604030504040204" pitchFamily="50" charset="-128"/>
                <a:ea typeface="Meiryo UI" panose="020B0604030504040204" pitchFamily="50" charset="-128"/>
              </a:rPr>
              <a:t>　</a:t>
            </a:r>
            <a:r>
              <a:rPr lang="ja-JP" altLang="en-US" sz="1100" smtClean="0">
                <a:solidFill>
                  <a:schemeClr val="tx1"/>
                </a:solidFill>
                <a:latin typeface="Meiryo UI" panose="020B0604030504040204" pitchFamily="50" charset="-128"/>
                <a:ea typeface="Meiryo UI" panose="020B0604030504040204" pitchFamily="50" charset="-128"/>
              </a:rPr>
              <a:t>⑤</a:t>
            </a:r>
            <a:r>
              <a:rPr lang="ja-JP" altLang="en-US" sz="1100" dirty="0">
                <a:solidFill>
                  <a:schemeClr val="tx1"/>
                </a:solidFill>
                <a:latin typeface="Meiryo UI" panose="020B0604030504040204" pitchFamily="50" charset="-128"/>
                <a:ea typeface="Meiryo UI" panose="020B0604030504040204" pitchFamily="50" charset="-128"/>
              </a:rPr>
              <a:t>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単位は作目・部門に応じて単位を記載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val="1473844590"/>
                    </a:ext>
                  </a:extLst>
                </a:gridCol>
                <a:gridCol w="884238">
                  <a:extLst>
                    <a:ext uri="{9D8B030D-6E8A-4147-A177-3AD203B41FA5}">
                      <a16:colId xmlns:a16="http://schemas.microsoft.com/office/drawing/2014/main" val="3497906027"/>
                    </a:ext>
                  </a:extLst>
                </a:gridCol>
                <a:gridCol w="884238">
                  <a:extLst>
                    <a:ext uri="{9D8B030D-6E8A-4147-A177-3AD203B41FA5}">
                      <a16:colId xmlns:a16="http://schemas.microsoft.com/office/drawing/2014/main" val="2406447892"/>
                    </a:ext>
                  </a:extLst>
                </a:gridCol>
                <a:gridCol w="884238">
                  <a:extLst>
                    <a:ext uri="{9D8B030D-6E8A-4147-A177-3AD203B41FA5}">
                      <a16:colId xmlns:a16="http://schemas.microsoft.com/office/drawing/2014/main" val="3169339247"/>
                    </a:ext>
                  </a:extLst>
                </a:gridCol>
                <a:gridCol w="884238">
                  <a:extLst>
                    <a:ext uri="{9D8B030D-6E8A-4147-A177-3AD203B41FA5}">
                      <a16:colId xmlns:a16="http://schemas.microsoft.com/office/drawing/2014/main" val="1033833737"/>
                    </a:ext>
                  </a:extLst>
                </a:gridCol>
                <a:gridCol w="884238">
                  <a:extLst>
                    <a:ext uri="{9D8B030D-6E8A-4147-A177-3AD203B41FA5}">
                      <a16:colId xmlns:a16="http://schemas.microsoft.com/office/drawing/2014/main" val="1897489446"/>
                    </a:ext>
                  </a:extLst>
                </a:gridCol>
                <a:gridCol w="884238">
                  <a:extLst>
                    <a:ext uri="{9D8B030D-6E8A-4147-A177-3AD203B41FA5}">
                      <a16:colId xmlns:a16="http://schemas.microsoft.com/office/drawing/2014/main"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val="144678069"/>
                  </a:ext>
                </a:extLst>
              </a:tr>
            </a:tbl>
          </a:graphicData>
        </a:graphic>
      </p:graphicFrame>
      <p:pic>
        <p:nvPicPr>
          <p:cNvPr id="4" name="図 3">
            <a:extLst>
              <a:ext uri="{FF2B5EF4-FFF2-40B4-BE49-F238E27FC236}">
                <a16:creationId xmlns:a16="http://schemas.microsoft.com/office/drawing/2014/main"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
        <p:nvSpPr>
          <p:cNvPr id="2" name="四角形: 角を丸くする 1">
            <a:extLst>
              <a:ext uri="{FF2B5EF4-FFF2-40B4-BE49-F238E27FC236}">
                <a16:creationId xmlns:a16="http://schemas.microsoft.com/office/drawing/2014/main" id="{42CEEC42-8A52-423C-A201-BE1CBBE803A8}"/>
              </a:ext>
            </a:extLst>
          </p:cNvPr>
          <p:cNvSpPr/>
          <p:nvPr/>
        </p:nvSpPr>
        <p:spPr>
          <a:xfrm>
            <a:off x="3448049" y="2162175"/>
            <a:ext cx="3419475" cy="2498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12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A8888C-C55D-4E6E-B876-F5B3EFCDFD4D}"/>
              </a:ext>
            </a:extLst>
          </p:cNvPr>
          <p:cNvSpPr/>
          <p:nvPr/>
        </p:nvSpPr>
        <p:spPr>
          <a:xfrm>
            <a:off x="1156185" y="1914524"/>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id="{D45637E4-B66D-40A1-8AD0-39033ED040C6}"/>
              </a:ext>
            </a:extLst>
          </p:cNvPr>
          <p:cNvPicPr>
            <a:picLocks noChangeAspect="1"/>
          </p:cNvPicPr>
          <p:nvPr/>
        </p:nvPicPr>
        <p:blipFill>
          <a:blip r:embed="rId3"/>
          <a:stretch>
            <a:fillRect/>
          </a:stretch>
        </p:blipFill>
        <p:spPr>
          <a:xfrm>
            <a:off x="1337255" y="2243125"/>
            <a:ext cx="7212440" cy="1988437"/>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id="{AD43E8B2-0665-49F7-84BF-3604A218F6D0}"/>
              </a:ext>
            </a:extLst>
          </p:cNvPr>
          <p:cNvSpPr/>
          <p:nvPr/>
        </p:nvSpPr>
        <p:spPr>
          <a:xfrm>
            <a:off x="3175059" y="373662"/>
            <a:ext cx="1741429" cy="1435379"/>
          </a:xfrm>
          <a:prstGeom prst="borderCallout1">
            <a:avLst>
              <a:gd name="adj1" fmla="val 99091"/>
              <a:gd name="adj2" fmla="val 9797"/>
              <a:gd name="adj3" fmla="val 153220"/>
              <a:gd name="adj4" fmla="val 265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25" name="角丸四角形 13">
            <a:extLst>
              <a:ext uri="{FF2B5EF4-FFF2-40B4-BE49-F238E27FC236}">
                <a16:creationId xmlns:a16="http://schemas.microsoft.com/office/drawing/2014/main" id="{6E2F1A1D-389F-4E1F-BA31-8777F2C2C615}"/>
              </a:ext>
            </a:extLst>
          </p:cNvPr>
          <p:cNvSpPr/>
          <p:nvPr/>
        </p:nvSpPr>
        <p:spPr>
          <a:xfrm>
            <a:off x="3109914" y="2590799"/>
            <a:ext cx="1720214" cy="1459669"/>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7" name="吹き出し: 線 26">
            <a:extLst>
              <a:ext uri="{FF2B5EF4-FFF2-40B4-BE49-F238E27FC236}">
                <a16:creationId xmlns:a16="http://schemas.microsoft.com/office/drawing/2014/main" id="{F8027179-FA90-41D5-BDD6-70AFB5073640}"/>
              </a:ext>
            </a:extLst>
          </p:cNvPr>
          <p:cNvSpPr/>
          <p:nvPr/>
        </p:nvSpPr>
        <p:spPr>
          <a:xfrm>
            <a:off x="342900" y="811214"/>
            <a:ext cx="1581150" cy="1016280"/>
          </a:xfrm>
          <a:prstGeom prst="borderCallout1">
            <a:avLst>
              <a:gd name="adj1" fmla="val 101767"/>
              <a:gd name="adj2" fmla="val 17595"/>
              <a:gd name="adj3" fmla="val 175138"/>
              <a:gd name="adj4" fmla="val 11085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　</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及びその他の所在する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13">
            <a:extLst>
              <a:ext uri="{FF2B5EF4-FFF2-40B4-BE49-F238E27FC236}">
                <a16:creationId xmlns:a16="http://schemas.microsoft.com/office/drawing/2014/main" id="{B7F39AD9-97E1-45BB-B0F0-2928E79C123B}"/>
              </a:ext>
            </a:extLst>
          </p:cNvPr>
          <p:cNvSpPr/>
          <p:nvPr/>
        </p:nvSpPr>
        <p:spPr>
          <a:xfrm>
            <a:off x="1981200" y="2590800"/>
            <a:ext cx="904875" cy="1425484"/>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9" name="吹き出し: 線 28">
            <a:extLst>
              <a:ext uri="{FF2B5EF4-FFF2-40B4-BE49-F238E27FC236}">
                <a16:creationId xmlns:a16="http://schemas.microsoft.com/office/drawing/2014/main" id="{65693742-6CFE-4F80-83BD-45A6947FE83A}"/>
              </a:ext>
            </a:extLst>
          </p:cNvPr>
          <p:cNvSpPr/>
          <p:nvPr/>
        </p:nvSpPr>
        <p:spPr>
          <a:xfrm>
            <a:off x="4506388" y="4555725"/>
            <a:ext cx="1905000" cy="1092600"/>
          </a:xfrm>
          <a:prstGeom prst="borderCallout1">
            <a:avLst>
              <a:gd name="adj1" fmla="val -120"/>
              <a:gd name="adj2" fmla="val -318"/>
              <a:gd name="adj3" fmla="val -28795"/>
              <a:gd name="adj4" fmla="val -23182"/>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5"/>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「経営面積合計」欄には、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ア　農用地の「所有地」欄、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「借入地」欄、「その他」欄の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面積及びイ　農業生産施設</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の「規模」の合計を記載して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吹き出し: 線 31">
            <a:extLst>
              <a:ext uri="{FF2B5EF4-FFF2-40B4-BE49-F238E27FC236}">
                <a16:creationId xmlns:a16="http://schemas.microsoft.com/office/drawing/2014/main" id="{8BBAB880-EDE5-4F96-A4B3-429998B7DE6A}"/>
              </a:ext>
            </a:extLst>
          </p:cNvPr>
          <p:cNvSpPr/>
          <p:nvPr/>
        </p:nvSpPr>
        <p:spPr>
          <a:xfrm>
            <a:off x="342900" y="4573879"/>
            <a:ext cx="3810000" cy="2184109"/>
          </a:xfrm>
          <a:prstGeom prst="borderCallout1">
            <a:avLst>
              <a:gd name="adj1" fmla="val 1135"/>
              <a:gd name="adj2" fmla="val 1303"/>
              <a:gd name="adj3" fmla="val -30658"/>
              <a:gd name="adj4" fmla="val 25882"/>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（作目別に、主な基幹作業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（水稲にあっては耕起・代かき、田植え及び収穫・脱穀、麦及び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大豆にあっては耕起・整地、播種及び収穫、その他の作目にあっ</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これらに準ずる農作業を受託することをいう。以下同じ。）</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受託する農地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）申請者が当該農地に係る収穫物につい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販売委託を引き受けることにより販売名義を有し、かつ、</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）当該販売委託を引き受けた農産物に係る販売収入の処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分権を有するものに限る。））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a:t>
            </a:r>
            <a:r>
              <a:rPr lang="ja-JP" altLang="en-US" sz="1100" dirty="0">
                <a:solidFill>
                  <a:srgbClr val="FF0000"/>
                </a:solidFill>
                <a:latin typeface="Meiryo UI" panose="020B0604030504040204" pitchFamily="50" charset="-128"/>
                <a:ea typeface="Meiryo UI" panose="020B0604030504040204" pitchFamily="50" charset="-128"/>
              </a:rPr>
              <a:t>してください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申請先を明らかにする上で</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必要な際には、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4" name="角丸四角形 13">
            <a:extLst>
              <a:ext uri="{FF2B5EF4-FFF2-40B4-BE49-F238E27FC236}">
                <a16:creationId xmlns:a16="http://schemas.microsoft.com/office/drawing/2014/main" id="{848D9CA1-EDAA-4593-8831-FF23DDA6B149}"/>
              </a:ext>
            </a:extLst>
          </p:cNvPr>
          <p:cNvSpPr/>
          <p:nvPr/>
        </p:nvSpPr>
        <p:spPr>
          <a:xfrm>
            <a:off x="1333499" y="4076700"/>
            <a:ext cx="7211487" cy="164387"/>
          </a:xfrm>
          <a:prstGeom prst="roundRect">
            <a:avLst>
              <a:gd name="adj" fmla="val 1613"/>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40" name="吹き出し: 線 39">
            <a:extLst>
              <a:ext uri="{FF2B5EF4-FFF2-40B4-BE49-F238E27FC236}">
                <a16:creationId xmlns:a16="http://schemas.microsoft.com/office/drawing/2014/main" id="{CC0CC515-4C4B-4CE3-BB57-E1641AF2BBA4}"/>
              </a:ext>
            </a:extLst>
          </p:cNvPr>
          <p:cNvSpPr/>
          <p:nvPr/>
        </p:nvSpPr>
        <p:spPr>
          <a:xfrm>
            <a:off x="6853767" y="4546167"/>
            <a:ext cx="1775883" cy="1494813"/>
          </a:xfrm>
          <a:prstGeom prst="borderCallout1">
            <a:avLst>
              <a:gd name="adj1" fmla="val -6"/>
              <a:gd name="adj2" fmla="val -693"/>
              <a:gd name="adj3" fmla="val -34652"/>
              <a:gd name="adj4" fmla="val -5981"/>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面積の</a:t>
            </a:r>
            <a:r>
              <a:rPr lang="ja-JP" altLang="en-US" sz="1100" dirty="0">
                <a:solidFill>
                  <a:srgbClr val="FF0000"/>
                </a:solidFill>
                <a:latin typeface="Meiryo UI" panose="020B0604030504040204" pitchFamily="50" charset="-128"/>
                <a:ea typeface="Meiryo UI" panose="020B0604030504040204" pitchFamily="50" charset="-128"/>
              </a:rPr>
              <a:t>単位は㎡</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41" name="角丸四角形 13">
            <a:extLst>
              <a:ext uri="{FF2B5EF4-FFF2-40B4-BE49-F238E27FC236}">
                <a16:creationId xmlns:a16="http://schemas.microsoft.com/office/drawing/2014/main" id="{C55F6D66-29A2-4EFE-AD00-30D77D24B449}"/>
              </a:ext>
            </a:extLst>
          </p:cNvPr>
          <p:cNvSpPr/>
          <p:nvPr/>
        </p:nvSpPr>
        <p:spPr>
          <a:xfrm>
            <a:off x="6696074" y="2578929"/>
            <a:ext cx="1848913" cy="1469195"/>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2" name="角丸四角形 13">
            <a:extLst>
              <a:ext uri="{FF2B5EF4-FFF2-40B4-BE49-F238E27FC236}">
                <a16:creationId xmlns:a16="http://schemas.microsoft.com/office/drawing/2014/main" id="{B5F5DBCC-32E1-40C1-BD1E-D438419AD5F6}"/>
              </a:ext>
            </a:extLst>
          </p:cNvPr>
          <p:cNvSpPr/>
          <p:nvPr/>
        </p:nvSpPr>
        <p:spPr>
          <a:xfrm>
            <a:off x="5772043" y="2578930"/>
            <a:ext cx="885931" cy="145967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id="{BCDA0AD8-02CE-4A7B-8E4B-0F40BEAA54A3}"/>
              </a:ext>
            </a:extLst>
          </p:cNvPr>
          <p:cNvSpPr/>
          <p:nvPr/>
        </p:nvSpPr>
        <p:spPr>
          <a:xfrm>
            <a:off x="5238169" y="653867"/>
            <a:ext cx="1905000" cy="1172144"/>
          </a:xfrm>
          <a:prstGeom prst="borderCallout1">
            <a:avLst>
              <a:gd name="adj1" fmla="val 101304"/>
              <a:gd name="adj2" fmla="val 807"/>
              <a:gd name="adj3" fmla="val 162315"/>
              <a:gd name="adj4" fmla="val -1518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altLang="ja-JP" sz="1100"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「農業用生産施設」欄には、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畜舎、蚕室、温室その他これ</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らに類する</a:t>
            </a:r>
            <a:r>
              <a:rPr lang="ja-JP" altLang="en-US" sz="1100" dirty="0">
                <a:solidFill>
                  <a:srgbClr val="FF0000"/>
                </a:solidFill>
                <a:latin typeface="Meiryo UI" panose="020B0604030504040204" pitchFamily="50" charset="-128"/>
                <a:ea typeface="Meiryo UI" panose="020B0604030504040204" pitchFamily="50" charset="-128"/>
              </a:rPr>
              <a:t>農畜産物の生産</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の用に供する施設</a:t>
            </a:r>
            <a:r>
              <a:rPr lang="ja-JP" altLang="en-US" sz="1100" dirty="0">
                <a:solidFill>
                  <a:schemeClr val="tx1"/>
                </a:solidFill>
                <a:latin typeface="Meiryo UI" panose="020B0604030504040204" pitchFamily="50" charset="-128"/>
                <a:ea typeface="Meiryo UI" panose="020B0604030504040204" pitchFamily="50" charset="-128"/>
              </a:rPr>
              <a:t>を記載して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id="{9A32B2A8-1D73-4BDA-A2BA-324E251CD0AA}"/>
              </a:ext>
            </a:extLst>
          </p:cNvPr>
          <p:cNvSpPr/>
          <p:nvPr/>
        </p:nvSpPr>
        <p:spPr>
          <a:xfrm>
            <a:off x="4868822" y="2588455"/>
            <a:ext cx="865228" cy="1459670"/>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5" name="吹き出し: 線 44">
            <a:extLst>
              <a:ext uri="{FF2B5EF4-FFF2-40B4-BE49-F238E27FC236}">
                <a16:creationId xmlns:a16="http://schemas.microsoft.com/office/drawing/2014/main" id="{63D673DF-AF92-453A-8BB7-F2E6BDBCF635}"/>
              </a:ext>
            </a:extLst>
          </p:cNvPr>
          <p:cNvSpPr/>
          <p:nvPr/>
        </p:nvSpPr>
        <p:spPr>
          <a:xfrm>
            <a:off x="7442402" y="936914"/>
            <a:ext cx="1904999" cy="871382"/>
          </a:xfrm>
          <a:prstGeom prst="borderCallout1">
            <a:avLst>
              <a:gd name="adj1" fmla="val 98597"/>
              <a:gd name="adj2" fmla="val -693"/>
              <a:gd name="adj3" fmla="val 184345"/>
              <a:gd name="adj4" fmla="val -7860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農業生産施設の</a:t>
            </a:r>
            <a:r>
              <a:rPr lang="ja-JP" altLang="en-US" sz="1100" dirty="0">
                <a:solidFill>
                  <a:schemeClr val="tx1"/>
                </a:solidFill>
                <a:latin typeface="Meiryo UI" panose="020B0604030504040204" pitchFamily="50" charset="-128"/>
                <a:ea typeface="Meiryo UI" panose="020B0604030504040204" pitchFamily="50" charset="-128"/>
              </a:rPr>
              <a:t>所在する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吹き出し: 線 18">
            <a:extLst>
              <a:ext uri="{FF2B5EF4-FFF2-40B4-BE49-F238E27FC236}">
                <a16:creationId xmlns:a16="http://schemas.microsoft.com/office/drawing/2014/main" id="{2700A17C-A408-44D9-9BED-0529897D3CBF}"/>
              </a:ext>
            </a:extLst>
          </p:cNvPr>
          <p:cNvSpPr/>
          <p:nvPr/>
        </p:nvSpPr>
        <p:spPr>
          <a:xfrm>
            <a:off x="2114549" y="811214"/>
            <a:ext cx="995365" cy="1016279"/>
          </a:xfrm>
          <a:prstGeom prst="borderCallout1">
            <a:avLst>
              <a:gd name="adj1" fmla="val 99893"/>
              <a:gd name="adj2" fmla="val 18694"/>
              <a:gd name="adj3" fmla="val 174802"/>
              <a:gd name="adj4" fmla="val 9707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地目は</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現況の地目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id="{0861722E-71EF-4C3F-A83B-8BC8B672DA35}"/>
              </a:ext>
            </a:extLst>
          </p:cNvPr>
          <p:cNvSpPr/>
          <p:nvPr/>
        </p:nvSpPr>
        <p:spPr>
          <a:xfrm>
            <a:off x="2914650" y="2600325"/>
            <a:ext cx="156211" cy="142548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Tree>
    <p:extLst>
      <p:ext uri="{BB962C8B-B14F-4D97-AF65-F5344CB8AC3E}">
        <p14:creationId xmlns:p14="http://schemas.microsoft.com/office/powerpoint/2010/main" val="161756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id="{CB001AB1-1248-4401-BE2A-4B5F36EE5099}"/>
              </a:ext>
            </a:extLst>
          </p:cNvPr>
          <p:cNvSpPr/>
          <p:nvPr/>
        </p:nvSpPr>
        <p:spPr>
          <a:xfrm>
            <a:off x="976233" y="104931"/>
            <a:ext cx="7262892" cy="2503781"/>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「生産方式の合理化に関する現状と目標・措置」欄には、農用地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（ほ場の区画の大きさ、団地化）、作目・部門別合理</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化の方向その他の生産方式の合理化について、現状、目標及びその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達成のための措置を記載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id="{EFCF99FB-1924-464D-8AE2-B5D7F47130CF}"/>
              </a:ext>
            </a:extLst>
          </p:cNvPr>
          <p:cNvSpPr/>
          <p:nvPr/>
        </p:nvSpPr>
        <p:spPr>
          <a:xfrm>
            <a:off x="292377" y="4426612"/>
            <a:ext cx="9175473" cy="2221838"/>
          </a:xfrm>
          <a:prstGeom prst="borderCallout1">
            <a:avLst>
              <a:gd name="adj1" fmla="val -846"/>
              <a:gd name="adj2" fmla="val 5080"/>
              <a:gd name="adj3" fmla="val -23924"/>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載してください。（複数記載可）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35" name="正方形/長方形 34">
            <a:extLst>
              <a:ext uri="{FF2B5EF4-FFF2-40B4-BE49-F238E27FC236}">
                <a16:creationId xmlns:a16="http://schemas.microsoft.com/office/drawing/2014/main"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してください。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記載してください。</a:t>
            </a:r>
          </a:p>
        </p:txBody>
      </p:sp>
    </p:spTree>
    <p:extLst>
      <p:ext uri="{BB962C8B-B14F-4D97-AF65-F5344CB8AC3E}">
        <p14:creationId xmlns:p14="http://schemas.microsoft.com/office/powerpoint/2010/main" val="338777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には、人材確保に向けた就業規則等の整備、相続・経</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営継承に関する取組等について、現状、目標及びその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達成のための措置を記載してください。（複数記載可）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6" name="正方形/長方形 15">
            <a:extLst>
              <a:ext uri="{FF2B5EF4-FFF2-40B4-BE49-F238E27FC236}">
                <a16:creationId xmlns:a16="http://schemas.microsoft.com/office/drawing/2014/main"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等の内容を記載してください。</a:t>
            </a:r>
          </a:p>
        </p:txBody>
      </p:sp>
      <p:sp>
        <p:nvSpPr>
          <p:cNvPr id="20" name="吹き出し: 線 19">
            <a:extLst>
              <a:ext uri="{FF2B5EF4-FFF2-40B4-BE49-F238E27FC236}">
                <a16:creationId xmlns:a16="http://schemas.microsoft.com/office/drawing/2014/main"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農業改良資金等の制度資金の融資を受けることを予定する場合には、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予定年度、予定資金、予定貸付額等を記載してください。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1" name="四角形: メモ 10">
            <a:extLst>
              <a:ext uri="{FF2B5EF4-FFF2-40B4-BE49-F238E27FC236}">
                <a16:creationId xmlns:a16="http://schemas.microsoft.com/office/drawing/2014/main"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してください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ください。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737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4"/>
          <a:stretch>
            <a:fillRect/>
          </a:stretch>
        </p:blipFill>
        <p:spPr>
          <a:xfrm>
            <a:off x="1182930" y="1603406"/>
            <a:ext cx="7540140" cy="205740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氏名を記載してください。</a:t>
            </a:r>
          </a:p>
        </p:txBody>
      </p:sp>
      <p:sp>
        <p:nvSpPr>
          <p:cNvPr id="227" name="角丸四角形 13">
            <a:extLst>
              <a:ext uri="{FF2B5EF4-FFF2-40B4-BE49-F238E27FC236}">
                <a16:creationId xmlns:a16="http://schemas.microsoft.com/office/drawing/2014/main"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職を、それぞれ記載してく</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ださ</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998FFBC1-EFED-4A57-9382-BF5858E8F4F6}"/>
              </a:ext>
            </a:extLst>
          </p:cNvPr>
          <p:cNvSpPr/>
          <p:nvPr/>
        </p:nvSpPr>
        <p:spPr>
          <a:xfrm>
            <a:off x="1266824" y="4516733"/>
            <a:ext cx="4067175" cy="1290728"/>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その附属設備、構築物並びにソフトウェア等を記載してください。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p>
        </p:txBody>
      </p:sp>
    </p:spTree>
    <p:extLst>
      <p:ext uri="{BB962C8B-B14F-4D97-AF65-F5344CB8AC3E}">
        <p14:creationId xmlns:p14="http://schemas.microsoft.com/office/powerpoint/2010/main" val="394499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農業経営改善計画の所得水準の算出方法（案）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円/楕円 11">
            <a:extLst>
              <a:ext uri="{FF2B5EF4-FFF2-40B4-BE49-F238E27FC236}">
                <a16:creationId xmlns:a16="http://schemas.microsoft.com/office/drawing/2014/main" id="{2D39B6BA-561B-4D79-903F-A8BF19A6E649}"/>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2422599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4164</TotalTime>
  <Words>3368</Words>
  <Application>Microsoft Office PowerPoint</Application>
  <PresentationFormat>A4 210 x 297 mm</PresentationFormat>
  <Paragraphs>286</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toyoAdmin</cp:lastModifiedBy>
  <cp:revision>195</cp:revision>
  <cp:lastPrinted>2020-04-06T04:19:20Z</cp:lastPrinted>
  <dcterms:created xsi:type="dcterms:W3CDTF">2019-03-01T02:10:36Z</dcterms:created>
  <dcterms:modified xsi:type="dcterms:W3CDTF">2024-04-25T01:42:19Z</dcterms:modified>
</cp:coreProperties>
</file>