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9456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FFFFF"/>
    <a:srgbClr val="FFFF00"/>
    <a:srgbClr val="DDDDDD"/>
    <a:srgbClr val="42567B"/>
    <a:srgbClr val="1F3763"/>
    <a:srgbClr val="EAEAEA"/>
    <a:srgbClr val="D5FFFF"/>
    <a:srgbClr val="66FFFF"/>
    <a:srgbClr val="DAE9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996" autoAdjust="0"/>
    <p:restoredTop sz="94660"/>
  </p:normalViewPr>
  <p:slideViewPr>
    <p:cSldViewPr snapToGrid="0" showGuides="1">
      <p:cViewPr varScale="1">
        <p:scale>
          <a:sx n="50" d="100"/>
          <a:sy n="50" d="100"/>
        </p:scale>
        <p:origin x="2105" y="6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5F5D-45D5-4A1A-9E88-1D1C98F48D3A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5D8E7-6166-4435-B482-03C6F89E3D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3516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5F5D-45D5-4A1A-9E88-1D1C98F48D3A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5D8E7-6166-4435-B482-03C6F89E3D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0497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5F5D-45D5-4A1A-9E88-1D1C98F48D3A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5D8E7-6166-4435-B482-03C6F89E3D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3565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5F5D-45D5-4A1A-9E88-1D1C98F48D3A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5D8E7-6166-4435-B482-03C6F89E3D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469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5F5D-45D5-4A1A-9E88-1D1C98F48D3A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5D8E7-6166-4435-B482-03C6F89E3D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6804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5F5D-45D5-4A1A-9E88-1D1C98F48D3A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5D8E7-6166-4435-B482-03C6F89E3D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0281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5F5D-45D5-4A1A-9E88-1D1C98F48D3A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5D8E7-6166-4435-B482-03C6F89E3D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963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5F5D-45D5-4A1A-9E88-1D1C98F48D3A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5D8E7-6166-4435-B482-03C6F89E3D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2925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5F5D-45D5-4A1A-9E88-1D1C98F48D3A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5D8E7-6166-4435-B482-03C6F89E3D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429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5F5D-45D5-4A1A-9E88-1D1C98F48D3A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5D8E7-6166-4435-B482-03C6F89E3D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200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5F5D-45D5-4A1A-9E88-1D1C98F48D3A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5D8E7-6166-4435-B482-03C6F89E3D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8260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55F5D-45D5-4A1A-9E88-1D1C98F48D3A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15D8E7-6166-4435-B482-03C6F89E3D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9181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6757" y="-169907"/>
            <a:ext cx="3886407" cy="2269864"/>
          </a:xfrm>
          <a:prstGeom prst="rect">
            <a:avLst/>
          </a:prstGeom>
          <a:solidFill>
            <a:schemeClr val="bg1">
              <a:lumMod val="50000"/>
              <a:alpha val="82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正方形/長方形 11"/>
          <p:cNvSpPr/>
          <p:nvPr/>
        </p:nvSpPr>
        <p:spPr>
          <a:xfrm>
            <a:off x="-1" y="1949345"/>
            <a:ext cx="6858001" cy="90635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65630" y="551808"/>
            <a:ext cx="33551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 smtClean="0">
                <a:ln>
                  <a:solidFill>
                    <a:srgbClr val="AFFFFF"/>
                  </a:solidFill>
                </a:ln>
                <a:solidFill>
                  <a:srgbClr val="AFFFFF"/>
                </a:solidFill>
              </a:rPr>
              <a:t>個別相談会</a:t>
            </a:r>
            <a:endParaRPr kumimoji="1" lang="en-US" altLang="ja-JP" sz="4800" b="1" dirty="0" smtClean="0">
              <a:ln>
                <a:solidFill>
                  <a:srgbClr val="AFFFFF"/>
                </a:solidFill>
              </a:ln>
              <a:solidFill>
                <a:srgbClr val="AFFFFF"/>
              </a:solidFill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1972233"/>
              </p:ext>
            </p:extLst>
          </p:nvPr>
        </p:nvGraphicFramePr>
        <p:xfrm>
          <a:off x="265630" y="2934472"/>
          <a:ext cx="6289044" cy="652740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25417">
                  <a:extLst>
                    <a:ext uri="{9D8B030D-6E8A-4147-A177-3AD203B41FA5}">
                      <a16:colId xmlns:a16="http://schemas.microsoft.com/office/drawing/2014/main" val="4000762274"/>
                    </a:ext>
                  </a:extLst>
                </a:gridCol>
                <a:gridCol w="506437">
                  <a:extLst>
                    <a:ext uri="{9D8B030D-6E8A-4147-A177-3AD203B41FA5}">
                      <a16:colId xmlns:a16="http://schemas.microsoft.com/office/drawing/2014/main" val="3802268854"/>
                    </a:ext>
                  </a:extLst>
                </a:gridCol>
                <a:gridCol w="1185203">
                  <a:extLst>
                    <a:ext uri="{9D8B030D-6E8A-4147-A177-3AD203B41FA5}">
                      <a16:colId xmlns:a16="http://schemas.microsoft.com/office/drawing/2014/main" val="2609719035"/>
                    </a:ext>
                  </a:extLst>
                </a:gridCol>
                <a:gridCol w="481818">
                  <a:extLst>
                    <a:ext uri="{9D8B030D-6E8A-4147-A177-3AD203B41FA5}">
                      <a16:colId xmlns:a16="http://schemas.microsoft.com/office/drawing/2014/main" val="2402111387"/>
                    </a:ext>
                  </a:extLst>
                </a:gridCol>
                <a:gridCol w="372794">
                  <a:extLst>
                    <a:ext uri="{9D8B030D-6E8A-4147-A177-3AD203B41FA5}">
                      <a16:colId xmlns:a16="http://schemas.microsoft.com/office/drawing/2014/main" val="3921067133"/>
                    </a:ext>
                  </a:extLst>
                </a:gridCol>
                <a:gridCol w="837028">
                  <a:extLst>
                    <a:ext uri="{9D8B030D-6E8A-4147-A177-3AD203B41FA5}">
                      <a16:colId xmlns:a16="http://schemas.microsoft.com/office/drawing/2014/main" val="3287834253"/>
                    </a:ext>
                  </a:extLst>
                </a:gridCol>
                <a:gridCol w="232900">
                  <a:extLst>
                    <a:ext uri="{9D8B030D-6E8A-4147-A177-3AD203B41FA5}">
                      <a16:colId xmlns:a16="http://schemas.microsoft.com/office/drawing/2014/main" val="1198601350"/>
                    </a:ext>
                  </a:extLst>
                </a:gridCol>
                <a:gridCol w="1547447">
                  <a:extLst>
                    <a:ext uri="{9D8B030D-6E8A-4147-A177-3AD203B41FA5}">
                      <a16:colId xmlns:a16="http://schemas.microsoft.com/office/drawing/2014/main" val="1096157304"/>
                    </a:ext>
                  </a:extLst>
                </a:gridCol>
              </a:tblGrid>
              <a:tr h="364049">
                <a:tc rowSpan="2">
                  <a:txBody>
                    <a:bodyPr/>
                    <a:lstStyle/>
                    <a:p>
                      <a:pPr algn="ctr" fontAlgn="ctr" hangingPunct="0"/>
                      <a:r>
                        <a:rPr kumimoji="1" lang="ja-JP" altLang="en-US" sz="1000" dirty="0" smtClean="0"/>
                        <a:t>（ふりがな）</a:t>
                      </a:r>
                      <a:endParaRPr kumimoji="1" lang="en-US" altLang="ja-JP" sz="1000" dirty="0" smtClean="0"/>
                    </a:p>
                    <a:p>
                      <a:pPr algn="ctr" fontAlgn="ctr" hangingPunct="0"/>
                      <a:r>
                        <a:rPr kumimoji="1" lang="ja-JP" altLang="en-US" sz="1200" dirty="0" smtClean="0"/>
                        <a:t>氏　名</a:t>
                      </a:r>
                      <a:endParaRPr kumimoji="1" lang="ja-JP" altLang="en-US" sz="1200" dirty="0"/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 fontAlgn="ctr" hangingPunct="0"/>
                      <a:endParaRPr kumimoji="1" lang="ja-JP" altLang="en-US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 hangingPunct="0"/>
                      <a:r>
                        <a:rPr kumimoji="1" lang="ja-JP" altLang="en-US" sz="1100" dirty="0" smtClean="0"/>
                        <a:t>年代</a:t>
                      </a:r>
                      <a:endParaRPr kumimoji="1" lang="ja-JP" altLang="en-US" sz="11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 hangingPunct="0"/>
                      <a:r>
                        <a:rPr kumimoji="1" lang="ja-JP" altLang="en-US" b="1" dirty="0" smtClean="0"/>
                        <a:t>経営者</a:t>
                      </a:r>
                      <a:r>
                        <a:rPr kumimoji="1" lang="ja-JP" altLang="en-US" dirty="0" smtClean="0"/>
                        <a:t>・</a:t>
                      </a:r>
                      <a:r>
                        <a:rPr kumimoji="1" lang="ja-JP" altLang="en-US" b="1" dirty="0" smtClean="0"/>
                        <a:t>後継者</a:t>
                      </a:r>
                      <a:endParaRPr kumimoji="1" lang="en-US" altLang="ja-JP" b="1" dirty="0" smtClean="0"/>
                    </a:p>
                    <a:p>
                      <a:pPr algn="ctr" fontAlgn="ctr" hangingPunct="0"/>
                      <a:endParaRPr kumimoji="1" lang="en-US" altLang="ja-JP" sz="800" dirty="0" smtClean="0"/>
                    </a:p>
                    <a:p>
                      <a:pPr algn="ctr" fontAlgn="ctr" hangingPunct="0"/>
                      <a:r>
                        <a:rPr kumimoji="1" lang="ja-JP" altLang="en-US" sz="1100" dirty="0" smtClean="0"/>
                        <a:t>（いずれかに〇）</a:t>
                      </a:r>
                      <a:endParaRPr kumimoji="1" lang="ja-JP" altLang="en-US" sz="11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48840445"/>
                  </a:ext>
                </a:extLst>
              </a:tr>
              <a:tr h="668791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 hangingPunct="0"/>
                      <a:endParaRPr kumimoji="1" lang="ja-JP" altLang="en-US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ctr" hangingPunct="0"/>
                      <a:r>
                        <a:rPr kumimoji="1" lang="ja-JP" altLang="en-US" dirty="0" smtClean="0"/>
                        <a:t>代</a:t>
                      </a:r>
                      <a:endParaRPr kumimoji="1" lang="ja-JP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2693171"/>
                  </a:ext>
                </a:extLst>
              </a:tr>
              <a:tr h="338658">
                <a:tc rowSpan="2">
                  <a:txBody>
                    <a:bodyPr/>
                    <a:lstStyle/>
                    <a:p>
                      <a:pPr algn="ctr" fontAlgn="ctr" hangingPunct="0"/>
                      <a:r>
                        <a:rPr kumimoji="1" lang="ja-JP" altLang="en-US" sz="1050" dirty="0" smtClean="0"/>
                        <a:t>（ふりがな）</a:t>
                      </a:r>
                      <a:endParaRPr kumimoji="1" lang="en-US" altLang="ja-JP" sz="1050" dirty="0" smtClean="0"/>
                    </a:p>
                    <a:p>
                      <a:pPr algn="ctr" fontAlgn="ctr" hangingPunct="0"/>
                      <a:r>
                        <a:rPr kumimoji="1" lang="ja-JP" altLang="en-US" sz="1200" spc="0" dirty="0" smtClean="0"/>
                        <a:t>会社名・屋号</a:t>
                      </a:r>
                      <a:endParaRPr kumimoji="1" lang="ja-JP" altLang="en-US" sz="1200" spc="0" dirty="0"/>
                    </a:p>
                  </a:txBody>
                  <a:tcPr anchor="ctr"/>
                </a:tc>
                <a:tc gridSpan="7">
                  <a:txBody>
                    <a:bodyPr/>
                    <a:lstStyle/>
                    <a:p>
                      <a:pPr algn="ctr" fontAlgn="ctr" hangingPunct="0"/>
                      <a:endParaRPr kumimoji="1" lang="ja-JP" altLang="en-US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ctr" hangingPunct="0"/>
                      <a:endParaRPr kumimoji="1" lang="ja-JP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 hangingPunct="0"/>
                      <a:endParaRPr kumimoji="1" lang="ja-JP" altLang="en-US" sz="11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47937840"/>
                  </a:ext>
                </a:extLst>
              </a:tr>
              <a:tr h="536766">
                <a:tc vMerge="1">
                  <a:txBody>
                    <a:bodyPr/>
                    <a:lstStyle/>
                    <a:p>
                      <a:pPr algn="ctr" fontAlgn="ctr" hangingPunct="0"/>
                      <a:endParaRPr kumimoji="1" lang="ja-JP" altLang="en-US" dirty="0"/>
                    </a:p>
                  </a:txBody>
                  <a:tcPr anchor="ctr"/>
                </a:tc>
                <a:tc gridSpan="7">
                  <a:txBody>
                    <a:bodyPr/>
                    <a:lstStyle/>
                    <a:p>
                      <a:pPr algn="ctr" fontAlgn="ctr" hangingPunct="0"/>
                      <a:endParaRPr kumimoji="1" lang="ja-JP" altLang="en-US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ctr" hangingPunct="0"/>
                      <a:endParaRPr kumimoji="1" lang="ja-JP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 hangingPunct="0"/>
                      <a:endParaRPr kumimoji="1" lang="ja-JP" altLang="en-US" sz="11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75927531"/>
                  </a:ext>
                </a:extLst>
              </a:tr>
              <a:tr h="871130">
                <a:tc>
                  <a:txBody>
                    <a:bodyPr/>
                    <a:lstStyle/>
                    <a:p>
                      <a:pPr algn="ctr" fontAlgn="ctr" hangingPunct="0"/>
                      <a:r>
                        <a:rPr kumimoji="1" lang="ja-JP" altLang="en-US" sz="1200" spc="-150" dirty="0" smtClean="0"/>
                        <a:t>業　種</a:t>
                      </a:r>
                      <a:endParaRPr kumimoji="1" lang="en-US" altLang="ja-JP" sz="1200" spc="-150" dirty="0" smtClean="0"/>
                    </a:p>
                    <a:p>
                      <a:pPr algn="ctr" fontAlgn="ctr" hangingPunct="0"/>
                      <a:r>
                        <a:rPr kumimoji="1" lang="ja-JP" altLang="en-US" sz="1200" spc="-150" dirty="0" smtClean="0"/>
                        <a:t>いずれかに</a:t>
                      </a:r>
                      <a:r>
                        <a:rPr kumimoji="1" lang="ja-JP" altLang="en-US" spc="-150" dirty="0" smtClean="0"/>
                        <a:t>☑</a:t>
                      </a:r>
                      <a:endParaRPr kumimoji="1" lang="ja-JP" altLang="en-US" spc="-150" dirty="0"/>
                    </a:p>
                  </a:txBody>
                  <a:tcPr anchor="ctr"/>
                </a:tc>
                <a:tc gridSpan="7">
                  <a:txBody>
                    <a:bodyPr/>
                    <a:lstStyle/>
                    <a:p>
                      <a:pPr algn="dist" fontAlgn="ctr" hangingPunct="0"/>
                      <a:r>
                        <a:rPr kumimoji="1" lang="ja-JP" altLang="en-US" sz="1200" b="1" spc="300" dirty="0" smtClean="0"/>
                        <a:t>□製造業　□建設業　□卸売・小売業　□飲食業　</a:t>
                      </a:r>
                      <a:endParaRPr kumimoji="1" lang="en-US" altLang="ja-JP" sz="1200" b="1" spc="300" dirty="0" smtClean="0"/>
                    </a:p>
                    <a:p>
                      <a:pPr algn="l" fontAlgn="ctr" hangingPunct="0"/>
                      <a:r>
                        <a:rPr kumimoji="1" lang="ja-JP" altLang="en-US" sz="1200" b="1" spc="300" dirty="0" smtClean="0"/>
                        <a:t>□サービス業　□その他</a:t>
                      </a:r>
                      <a:endParaRPr kumimoji="1" lang="en-US" altLang="ja-JP" sz="1200" b="1" spc="300" dirty="0" smtClean="0"/>
                    </a:p>
                    <a:p>
                      <a:pPr algn="l" fontAlgn="ctr" hangingPunct="0"/>
                      <a:r>
                        <a:rPr kumimoji="1" lang="ja-JP" altLang="en-US" sz="1200" dirty="0" smtClean="0"/>
                        <a:t>（具体的な内容：　　　　　　　　　　　　　　　　　　　　　　）</a:t>
                      </a:r>
                      <a:endParaRPr kumimoji="1" lang="ja-JP" altLang="en-US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48245"/>
                  </a:ext>
                </a:extLst>
              </a:tr>
              <a:tr h="536766">
                <a:tc>
                  <a:txBody>
                    <a:bodyPr/>
                    <a:lstStyle/>
                    <a:p>
                      <a:pPr algn="ctr" fontAlgn="ctr" hangingPunct="0"/>
                      <a:r>
                        <a:rPr kumimoji="1" lang="ja-JP" altLang="en-US" sz="1200" spc="300" dirty="0" smtClean="0"/>
                        <a:t>ご住所</a:t>
                      </a:r>
                      <a:endParaRPr kumimoji="1" lang="ja-JP" altLang="en-US" sz="1200" spc="300" dirty="0"/>
                    </a:p>
                  </a:txBody>
                  <a:tcPr anchor="ctr"/>
                </a:tc>
                <a:tc gridSpan="7">
                  <a:txBody>
                    <a:bodyPr/>
                    <a:lstStyle/>
                    <a:p>
                      <a:pPr algn="l" fontAlgn="ctr" hangingPunct="0"/>
                      <a:r>
                        <a:rPr kumimoji="1" lang="ja-JP" altLang="en-US" sz="1050" dirty="0" smtClean="0"/>
                        <a:t>〒</a:t>
                      </a:r>
                      <a:endParaRPr kumimoji="1" lang="ja-JP" altLang="en-US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231057"/>
                  </a:ext>
                </a:extLst>
              </a:tr>
              <a:tr h="290326">
                <a:tc rowSpan="2">
                  <a:txBody>
                    <a:bodyPr/>
                    <a:lstStyle/>
                    <a:p>
                      <a:pPr algn="ctr" fontAlgn="ctr" hangingPunct="0"/>
                      <a:r>
                        <a:rPr kumimoji="1" lang="ja-JP" altLang="en-US" sz="1200" spc="0" dirty="0" smtClean="0"/>
                        <a:t>ご連絡先</a:t>
                      </a:r>
                      <a:endParaRPr kumimoji="1" lang="ja-JP" altLang="en-US" sz="1200" spc="0" dirty="0"/>
                    </a:p>
                  </a:txBody>
                  <a:tcPr anchor="ctr"/>
                </a:tc>
                <a:tc rowSpan="2" gridSpan="5">
                  <a:txBody>
                    <a:bodyPr/>
                    <a:lstStyle/>
                    <a:p>
                      <a:pPr algn="l" fontAlgn="ctr" hangingPunct="0"/>
                      <a:r>
                        <a:rPr kumimoji="1" lang="en-US" altLang="ja-JP" sz="1100" dirty="0" smtClean="0"/>
                        <a:t>TEL</a:t>
                      </a:r>
                      <a:r>
                        <a:rPr kumimoji="1" lang="ja-JP" altLang="en-US" sz="1100" dirty="0" smtClean="0"/>
                        <a:t>：</a:t>
                      </a:r>
                      <a:endParaRPr kumimoji="1" lang="en-US" altLang="ja-JP" sz="1100" dirty="0" smtClean="0"/>
                    </a:p>
                    <a:p>
                      <a:pPr algn="l" fontAlgn="ctr" hangingPunct="0"/>
                      <a:endParaRPr kumimoji="1" lang="en-US" altLang="ja-JP" sz="400" dirty="0" smtClean="0"/>
                    </a:p>
                    <a:p>
                      <a:pPr algn="l" fontAlgn="ctr" hangingPunct="0"/>
                      <a:r>
                        <a:rPr kumimoji="1" lang="en-US" altLang="ja-JP" sz="1100" dirty="0" smtClean="0"/>
                        <a:t>E</a:t>
                      </a:r>
                      <a:r>
                        <a:rPr kumimoji="1" lang="ja-JP" altLang="en-US" sz="1100" dirty="0" smtClean="0"/>
                        <a:t>メール：</a:t>
                      </a:r>
                      <a:endParaRPr kumimoji="1" lang="ja-JP" altLang="en-US" sz="1100" dirty="0"/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 hangingPunct="0"/>
                      <a:r>
                        <a:rPr kumimoji="1" lang="ja-JP" altLang="en-US" sz="1100" dirty="0" smtClean="0"/>
                        <a:t>創業年月</a:t>
                      </a:r>
                      <a:endParaRPr kumimoji="1" lang="ja-JP" altLang="en-US" sz="11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2654909"/>
                  </a:ext>
                </a:extLst>
              </a:tr>
              <a:tr h="30042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5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ctr" hangingPunct="0"/>
                      <a:r>
                        <a:rPr kumimoji="1" lang="ja-JP" altLang="en-US" sz="1100" dirty="0" smtClean="0"/>
                        <a:t>年　　　　月</a:t>
                      </a:r>
                      <a:endParaRPr kumimoji="1" lang="ja-JP" altLang="en-US" sz="11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0062839"/>
                  </a:ext>
                </a:extLst>
              </a:tr>
              <a:tr h="1442197">
                <a:tc>
                  <a:txBody>
                    <a:bodyPr/>
                    <a:lstStyle/>
                    <a:p>
                      <a:pPr algn="ctr" fontAlgn="ctr" hangingPunct="0"/>
                      <a:r>
                        <a:rPr kumimoji="1" lang="ja-JP" altLang="en-US" sz="1200" spc="-150" dirty="0" smtClean="0"/>
                        <a:t>ご相談内容</a:t>
                      </a:r>
                      <a:endParaRPr kumimoji="1" lang="en-US" altLang="ja-JP" sz="1200" spc="-150" dirty="0" smtClean="0"/>
                    </a:p>
                    <a:p>
                      <a:pPr algn="ctr" fontAlgn="ctr" hangingPunct="0"/>
                      <a:r>
                        <a:rPr kumimoji="1" lang="ja-JP" altLang="en-US" sz="1050" spc="-150" dirty="0" smtClean="0"/>
                        <a:t>（複数〇も可）</a:t>
                      </a:r>
                      <a:endParaRPr kumimoji="1" lang="ja-JP" altLang="en-US" sz="1050" spc="-150" dirty="0"/>
                    </a:p>
                  </a:txBody>
                  <a:tcPr anchor="ctr"/>
                </a:tc>
                <a:tc gridSpan="7">
                  <a:txBody>
                    <a:bodyPr/>
                    <a:lstStyle/>
                    <a:p>
                      <a:pPr algn="l" fontAlgn="ctr" hangingPunct="0"/>
                      <a:r>
                        <a:rPr kumimoji="1" lang="ja-JP" altLang="en-US" sz="1200" b="1" u="sng" spc="300" dirty="0" smtClean="0"/>
                        <a:t>相談内容</a:t>
                      </a:r>
                      <a:endParaRPr kumimoji="1" lang="en-US" altLang="ja-JP" sz="1200" b="1" u="sng" spc="300" dirty="0" smtClean="0"/>
                    </a:p>
                    <a:p>
                      <a:pPr algn="l" fontAlgn="ctr" hangingPunct="0"/>
                      <a:r>
                        <a:rPr kumimoji="1" lang="ja-JP" altLang="en-US" sz="1200" b="1" dirty="0" smtClean="0"/>
                        <a:t>□株について　□土地について　□資金について　□後継者について</a:t>
                      </a:r>
                      <a:endParaRPr kumimoji="1" lang="en-US" altLang="ja-JP" sz="1200" b="1" dirty="0" smtClean="0"/>
                    </a:p>
                    <a:p>
                      <a:pPr algn="l" fontAlgn="ctr" hangingPunct="0"/>
                      <a:r>
                        <a:rPr kumimoji="1" lang="ja-JP" altLang="en-US" sz="1200" b="1" dirty="0" smtClean="0"/>
                        <a:t>□その他</a:t>
                      </a:r>
                      <a:r>
                        <a:rPr kumimoji="1" lang="ja-JP" altLang="en-US" sz="1200" dirty="0" smtClean="0"/>
                        <a:t>（　　　　　　　　　　　　　　　　　　　　　　　　　　　）</a:t>
                      </a:r>
                      <a:endParaRPr kumimoji="1" lang="en-US" altLang="ja-JP" sz="1200" dirty="0" smtClean="0"/>
                    </a:p>
                    <a:p>
                      <a:pPr algn="l" fontAlgn="ctr" hangingPunct="0"/>
                      <a:r>
                        <a:rPr kumimoji="1" lang="ja-JP" altLang="en-US" sz="1200" b="1" u="sng" spc="300" dirty="0" smtClean="0"/>
                        <a:t>承継パターン</a:t>
                      </a:r>
                      <a:endParaRPr kumimoji="1" lang="en-US" altLang="ja-JP" sz="1200" b="1" u="sng" spc="300" dirty="0" smtClean="0"/>
                    </a:p>
                    <a:p>
                      <a:pPr algn="l" fontAlgn="ctr" hangingPunct="0"/>
                      <a:r>
                        <a:rPr kumimoji="1" lang="ja-JP" altLang="en-US" sz="1200" b="1" dirty="0" smtClean="0"/>
                        <a:t>□親族承継　 □従業員承継　 □第三者承継（ </a:t>
                      </a:r>
                      <a:r>
                        <a:rPr kumimoji="1" lang="en-US" altLang="ja-JP" sz="1200" b="1" dirty="0" smtClean="0"/>
                        <a:t>M&amp;A</a:t>
                      </a:r>
                      <a:r>
                        <a:rPr kumimoji="1" lang="ja-JP" altLang="en-US" sz="1200" b="1" dirty="0" smtClean="0"/>
                        <a:t>：□売り・□買い ）</a:t>
                      </a:r>
                      <a:endParaRPr kumimoji="1" lang="en-US" altLang="ja-JP" sz="1200" b="1" dirty="0" smtClean="0"/>
                    </a:p>
                    <a:p>
                      <a:pPr algn="l" fontAlgn="ctr" hangingPunct="0"/>
                      <a:r>
                        <a:rPr kumimoji="1" lang="ja-JP" altLang="en-US" sz="1200" b="1" dirty="0" smtClean="0"/>
                        <a:t>□その他</a:t>
                      </a:r>
                      <a:r>
                        <a:rPr kumimoji="1" lang="ja-JP" altLang="en-US" sz="1200" dirty="0" smtClean="0"/>
                        <a:t>（　　　　　　　　　　　　　　　）</a:t>
                      </a:r>
                      <a:endParaRPr kumimoji="1" lang="en-US" altLang="ja-JP" sz="1200" dirty="0" smtClean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2420898"/>
                  </a:ext>
                </a:extLst>
              </a:tr>
              <a:tr h="288439">
                <a:tc>
                  <a:txBody>
                    <a:bodyPr/>
                    <a:lstStyle/>
                    <a:p>
                      <a:pPr algn="ctr" fontAlgn="ctr" hangingPunct="0"/>
                      <a:r>
                        <a:rPr kumimoji="1" lang="ja-JP" altLang="en-US" sz="1200" spc="-150" dirty="0" smtClean="0"/>
                        <a:t>相談希望日時</a:t>
                      </a:r>
                      <a:endParaRPr kumimoji="1" lang="en-US" altLang="ja-JP" sz="1200" spc="-150" dirty="0" smtClean="0"/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pPr algn="r" fontAlgn="ctr" hangingPunct="0"/>
                      <a:r>
                        <a:rPr kumimoji="1" lang="ja-JP" altLang="en-US" sz="1200" dirty="0" smtClean="0"/>
                        <a:t>年　  　月　　日（水）</a:t>
                      </a:r>
                      <a:endParaRPr kumimoji="1" lang="en-US" altLang="ja-JP" sz="1200" dirty="0" smtClean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 hangingPunct="0"/>
                      <a:r>
                        <a:rPr kumimoji="1" lang="ja-JP" altLang="en-US" sz="1100" dirty="0" smtClean="0"/>
                        <a:t>当日の参加人数</a:t>
                      </a:r>
                      <a:endParaRPr kumimoji="1" lang="en-US" altLang="ja-JP" sz="1100" dirty="0" smtClean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4828369"/>
                  </a:ext>
                </a:extLst>
              </a:tr>
              <a:tr h="43265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相談時間帯</a:t>
                      </a:r>
                      <a:endParaRPr kumimoji="1" lang="en-US" altLang="ja-JP" sz="1200" dirty="0" smtClean="0"/>
                    </a:p>
                    <a:p>
                      <a:pPr algn="ctr"/>
                      <a:r>
                        <a:rPr kumimoji="1" lang="ja-JP" altLang="en-US" sz="900" dirty="0" smtClean="0"/>
                        <a:t>（いずれかに〇）</a:t>
                      </a:r>
                      <a:endParaRPr kumimoji="1" lang="ja-JP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 hangingPunct="0"/>
                      <a:r>
                        <a:rPr kumimoji="1" lang="ja-JP" altLang="en-US" sz="16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◌</a:t>
                      </a:r>
                      <a:endParaRPr kumimoji="1" lang="en-US" altLang="ja-JP" sz="1600" dirty="0" smtClean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 hangingPunct="0"/>
                      <a:r>
                        <a:rPr kumimoji="1" lang="en-US" altLang="ja-JP" sz="1300" dirty="0" smtClean="0">
                          <a:latin typeface="Franklin Gothic Medium" panose="020B0603020102020204" pitchFamily="34" charset="0"/>
                        </a:rPr>
                        <a:t>9:30</a:t>
                      </a:r>
                      <a:r>
                        <a:rPr kumimoji="1" lang="ja-JP" altLang="en-US" sz="1300" dirty="0" smtClean="0">
                          <a:latin typeface="Franklin Gothic Medium" panose="020B0603020102020204" pitchFamily="34" charset="0"/>
                        </a:rPr>
                        <a:t>～</a:t>
                      </a:r>
                      <a:r>
                        <a:rPr kumimoji="1" lang="en-US" altLang="ja-JP" sz="1300" dirty="0" smtClean="0">
                          <a:latin typeface="Franklin Gothic Medium" panose="020B0603020102020204" pitchFamily="34" charset="0"/>
                        </a:rPr>
                        <a:t>10:30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 hangingPunct="0"/>
                      <a:r>
                        <a:rPr kumimoji="1" lang="ja-JP" altLang="en-US" sz="16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Franklin Gothic Medium" panose="020B0603020102020204" pitchFamily="34" charset="0"/>
                        </a:rPr>
                        <a:t>◌</a:t>
                      </a:r>
                      <a:endParaRPr kumimoji="1" lang="en-US" altLang="ja-JP" sz="1600" dirty="0" smtClean="0">
                        <a:solidFill>
                          <a:schemeClr val="bg1">
                            <a:lumMod val="75000"/>
                          </a:schemeClr>
                        </a:solidFill>
                        <a:latin typeface="Franklin Gothic Medium" panose="020B0603020102020204" pitchFamily="34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300" dirty="0" smtClean="0">
                          <a:latin typeface="Franklin Gothic Medium" panose="020B0603020102020204" pitchFamily="34" charset="0"/>
                        </a:rPr>
                        <a:t>11:00</a:t>
                      </a:r>
                      <a:r>
                        <a:rPr kumimoji="1" lang="ja-JP" altLang="en-US" sz="1300" dirty="0" smtClean="0">
                          <a:latin typeface="Franklin Gothic Medium" panose="020B0603020102020204" pitchFamily="34" charset="0"/>
                        </a:rPr>
                        <a:t>～</a:t>
                      </a:r>
                      <a:r>
                        <a:rPr kumimoji="1" lang="en-US" altLang="ja-JP" sz="1300" dirty="0" smtClean="0">
                          <a:latin typeface="Franklin Gothic Medium" panose="020B0603020102020204" pitchFamily="34" charset="0"/>
                        </a:rPr>
                        <a:t>12:00</a:t>
                      </a:r>
                      <a:endParaRPr kumimoji="1" lang="ja-JP" altLang="en-US" sz="1300" dirty="0">
                        <a:latin typeface="Franklin Gothic Medium" panose="020B06030201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ctr" hangingPunct="0"/>
                      <a:r>
                        <a:rPr kumimoji="1" lang="ja-JP" altLang="en-US" sz="1200" dirty="0" smtClean="0"/>
                        <a:t>人</a:t>
                      </a:r>
                      <a:endParaRPr kumimoji="1" lang="en-US" altLang="ja-JP" sz="1200" dirty="0" smtClean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9406514"/>
                  </a:ext>
                </a:extLst>
              </a:tr>
              <a:tr h="38458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この相談会を</a:t>
                      </a:r>
                      <a:endParaRPr kumimoji="1" lang="en-US" altLang="ja-JP" sz="1050" dirty="0" smtClean="0"/>
                    </a:p>
                    <a:p>
                      <a:pPr algn="ctr"/>
                      <a:r>
                        <a:rPr kumimoji="1" lang="ja-JP" altLang="en-US" sz="1050" dirty="0" smtClean="0"/>
                        <a:t>知ったきっかけ</a:t>
                      </a:r>
                      <a:endParaRPr kumimoji="1" lang="ja-JP" altLang="en-US" sz="1050" dirty="0"/>
                    </a:p>
                  </a:txBody>
                  <a:tcPr anchor="ctr"/>
                </a:tc>
                <a:tc gridSpan="7">
                  <a:txBody>
                    <a:bodyPr/>
                    <a:lstStyle/>
                    <a:p>
                      <a:pPr algn="l" fontAlgn="ctr" hangingPunct="0"/>
                      <a:r>
                        <a:rPr kumimoji="1" lang="ja-JP" altLang="en-US" sz="1200" spc="300" dirty="0" smtClean="0"/>
                        <a:t>□支援機関からの紹介（誰から　       　   　　　　　）　</a:t>
                      </a:r>
                      <a:endParaRPr kumimoji="1" lang="en-US" altLang="ja-JP" sz="1200" spc="300" dirty="0" smtClean="0"/>
                    </a:p>
                    <a:p>
                      <a:pPr algn="l" fontAlgn="ctr" hangingPunct="0"/>
                      <a:r>
                        <a:rPr kumimoji="1" lang="ja-JP" altLang="en-US" sz="1200" spc="300" dirty="0" smtClean="0"/>
                        <a:t>□豊橋市ＨＰ　□その他（　　　　　　　　　　　　　）</a:t>
                      </a:r>
                      <a:endParaRPr kumimoji="1" lang="en-US" altLang="ja-JP" sz="1200" spc="300" dirty="0" smtClean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l" fontAlgn="ctr" hangingPunct="0"/>
                      <a:endParaRPr kumimoji="1" lang="en-US" altLang="ja-JP" sz="1200" dirty="0" smtClean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r" fontAlgn="ctr" hangingPunct="0"/>
                      <a:endParaRPr kumimoji="1" lang="en-US" altLang="ja-JP" sz="1200" dirty="0" smtClean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ctr" hangingPunct="0"/>
                      <a:endParaRPr kumimoji="1" lang="en-US" altLang="ja-JP" sz="1200" dirty="0" smtClean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7200661"/>
                  </a:ext>
                </a:extLst>
              </a:tr>
            </a:tbl>
          </a:graphicData>
        </a:graphic>
      </p:graphicFrame>
      <p:sp>
        <p:nvSpPr>
          <p:cNvPr id="10" name="テキスト ボックス 9"/>
          <p:cNvSpPr txBox="1"/>
          <p:nvPr/>
        </p:nvSpPr>
        <p:spPr>
          <a:xfrm>
            <a:off x="3924099" y="98629"/>
            <a:ext cx="275950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1400" u="sng" spc="-150" dirty="0"/>
              <a:t>相談</a:t>
            </a:r>
            <a:r>
              <a:rPr kumimoji="1" lang="ja-JP" altLang="en-US" sz="1400" u="sng" spc="-150" dirty="0" smtClean="0"/>
              <a:t>希望日の</a:t>
            </a:r>
            <a:r>
              <a:rPr kumimoji="1" lang="ja-JP" altLang="en-US" sz="1400" b="1" u="sng" spc="-150" dirty="0" smtClean="0"/>
              <a:t>１週間前</a:t>
            </a:r>
            <a:r>
              <a:rPr kumimoji="1" lang="ja-JP" altLang="en-US" sz="1400" u="sng" spc="-150" dirty="0" smtClean="0"/>
              <a:t>まで</a:t>
            </a:r>
            <a:r>
              <a:rPr kumimoji="1" lang="ja-JP" altLang="en-US" sz="1400" spc="-150" dirty="0" smtClean="0"/>
              <a:t>に、</a:t>
            </a:r>
            <a:endParaRPr kumimoji="1" lang="en-US" altLang="ja-JP" sz="1400" spc="-150" dirty="0" smtClean="0"/>
          </a:p>
          <a:p>
            <a:pPr algn="dist"/>
            <a:r>
              <a:rPr kumimoji="1" lang="ja-JP" altLang="en-US" sz="1400" spc="-150" dirty="0" smtClean="0"/>
              <a:t>以下の欄にご記入の上、</a:t>
            </a:r>
            <a:r>
              <a:rPr kumimoji="1" lang="en-US" altLang="ja-JP" sz="1400" spc="-150" dirty="0" smtClean="0"/>
              <a:t>FAX</a:t>
            </a:r>
            <a:r>
              <a:rPr kumimoji="1" lang="ja-JP" altLang="en-US" sz="1400" spc="-150" dirty="0" smtClean="0"/>
              <a:t>または</a:t>
            </a:r>
            <a:endParaRPr kumimoji="1" lang="en-US" altLang="ja-JP" sz="1400" spc="-150" dirty="0" smtClean="0"/>
          </a:p>
          <a:p>
            <a:pPr algn="dist"/>
            <a:r>
              <a:rPr kumimoji="1" lang="en-US" altLang="ja-JP" sz="1400" spc="-150" dirty="0" smtClean="0"/>
              <a:t>E</a:t>
            </a:r>
            <a:r>
              <a:rPr kumimoji="1" lang="ja-JP" altLang="en-US" sz="1400" spc="-150" dirty="0" smtClean="0"/>
              <a:t>メールで送付してください。</a:t>
            </a:r>
            <a:endParaRPr kumimoji="1" lang="ja-JP" altLang="en-US" sz="1400" spc="-15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115801" y="2009255"/>
            <a:ext cx="44234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b="1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FAX</a:t>
            </a:r>
            <a:r>
              <a:rPr kumimoji="1" lang="ja-JP" altLang="en-US" sz="3200" b="1" dirty="0">
                <a:solidFill>
                  <a:srgbClr val="FFFF00"/>
                </a:solidFill>
                <a:latin typeface="Arial Black" panose="020B0A04020102020204" pitchFamily="34" charset="0"/>
              </a:rPr>
              <a:t> </a:t>
            </a:r>
            <a:r>
              <a:rPr kumimoji="1" lang="en-US" altLang="ja-JP" sz="3200" b="1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0532-55-9090</a:t>
            </a:r>
            <a:r>
              <a:rPr kumimoji="1" lang="ja-JP" altLang="en-US" sz="32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　　</a:t>
            </a:r>
            <a:endParaRPr kumimoji="1" lang="ja-JP" altLang="en-US" sz="3200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257768" y="2413488"/>
            <a:ext cx="43047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spc="-15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📧：</a:t>
            </a:r>
            <a:r>
              <a:rPr kumimoji="1" lang="en-US" altLang="ja-JP" sz="1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shoko-shinsei@city.toyohashi.lg.jp</a:t>
            </a:r>
            <a:r>
              <a:rPr kumimoji="1" lang="ja-JP" altLang="en-US" sz="1600" spc="-15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　</a:t>
            </a:r>
            <a:r>
              <a:rPr kumimoji="1" lang="ja-JP" altLang="en-US" sz="20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　</a:t>
            </a:r>
            <a:endParaRPr kumimoji="1" lang="ja-JP" altLang="en-US" sz="20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18495" y="9535618"/>
            <a:ext cx="64179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" dirty="0" smtClean="0"/>
              <a:t>※</a:t>
            </a:r>
            <a:r>
              <a:rPr kumimoji="1" lang="ja-JP" altLang="en-US" sz="800" dirty="0" smtClean="0"/>
              <a:t>ご記入いただきましたお客様の情報は、豊橋市商工業振興課及び愛知県事業承継・引継ぎ支援センターが、本相談会の実施・運営及び、アンケート実施等による調査研究及び参考情報の提供の範囲のみ</a:t>
            </a:r>
            <a:r>
              <a:rPr kumimoji="1" lang="ja-JP" altLang="en-US" sz="800" dirty="0"/>
              <a:t>利用</a:t>
            </a:r>
            <a:r>
              <a:rPr kumimoji="1" lang="ja-JP" altLang="en-US" sz="800" dirty="0" smtClean="0"/>
              <a:t>させていただきます。</a:t>
            </a:r>
            <a:endParaRPr kumimoji="1" lang="en-US" altLang="ja-JP" sz="800" dirty="0" smtClean="0"/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1450" y="1199071"/>
            <a:ext cx="658140" cy="658140"/>
          </a:xfrm>
          <a:prstGeom prst="rect">
            <a:avLst/>
          </a:prstGeom>
        </p:spPr>
      </p:pic>
      <p:sp>
        <p:nvSpPr>
          <p:cNvPr id="16" name="テキスト ボックス 15"/>
          <p:cNvSpPr txBox="1"/>
          <p:nvPr/>
        </p:nvSpPr>
        <p:spPr>
          <a:xfrm>
            <a:off x="4595482" y="1352823"/>
            <a:ext cx="12739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/>
              <a:t>予約</a:t>
            </a:r>
            <a:r>
              <a:rPr kumimoji="1" lang="ja-JP" altLang="en-US" sz="800" dirty="0" smtClean="0"/>
              <a:t>状況</a:t>
            </a:r>
            <a:r>
              <a:rPr kumimoji="1" lang="ja-JP" altLang="en-US" sz="800" dirty="0"/>
              <a:t>はこちら</a:t>
            </a:r>
            <a:r>
              <a:rPr kumimoji="1" lang="ja-JP" altLang="en-US" sz="800" dirty="0" smtClean="0"/>
              <a:t>から</a:t>
            </a:r>
            <a:endParaRPr kumimoji="1" lang="en-US" altLang="ja-JP" sz="800" dirty="0" smtClean="0"/>
          </a:p>
          <a:p>
            <a:r>
              <a:rPr kumimoji="1" lang="ja-JP" altLang="en-US" sz="800" dirty="0" smtClean="0"/>
              <a:t>ご確認できます</a:t>
            </a:r>
            <a:endParaRPr kumimoji="1" lang="ja-JP" altLang="en-US" sz="800" dirty="0"/>
          </a:p>
        </p:txBody>
      </p:sp>
      <p:sp>
        <p:nvSpPr>
          <p:cNvPr id="2" name="ホームベース 1"/>
          <p:cNvSpPr/>
          <p:nvPr/>
        </p:nvSpPr>
        <p:spPr>
          <a:xfrm>
            <a:off x="5769274" y="1265762"/>
            <a:ext cx="182176" cy="512675"/>
          </a:xfrm>
          <a:prstGeom prst="homePlate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72664" y="151147"/>
            <a:ext cx="3355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ln>
                  <a:solidFill>
                    <a:srgbClr val="AFFFFF"/>
                  </a:solidFill>
                </a:ln>
                <a:solidFill>
                  <a:srgbClr val="AFFFFF"/>
                </a:solidFill>
              </a:rPr>
              <a:t>事業承継</a:t>
            </a:r>
            <a:endParaRPr kumimoji="1" lang="en-US" altLang="ja-JP" sz="3200" b="1" dirty="0" smtClean="0">
              <a:ln>
                <a:solidFill>
                  <a:srgbClr val="AFFFFF"/>
                </a:solidFill>
              </a:ln>
              <a:solidFill>
                <a:srgbClr val="AFFFFF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65630" y="1209460"/>
            <a:ext cx="33551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 smtClean="0">
                <a:solidFill>
                  <a:schemeClr val="bg1"/>
                </a:solidFill>
              </a:rPr>
              <a:t>申込書</a:t>
            </a:r>
            <a:endParaRPr kumimoji="1" lang="ja-JP" altLang="en-US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3254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813</TotalTime>
  <Words>373</Words>
  <Application>Microsoft Office PowerPoint</Application>
  <PresentationFormat>A4 210 x 297 mm</PresentationFormat>
  <Paragraphs>55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游ゴシック</vt:lpstr>
      <vt:lpstr>游ゴシック Light</vt:lpstr>
      <vt:lpstr>Arial</vt:lpstr>
      <vt:lpstr>Arial Black</vt:lpstr>
      <vt:lpstr>Arial Rounded MT Bold</vt:lpstr>
      <vt:lpstr>Calibri</vt:lpstr>
      <vt:lpstr>Calibri Light</vt:lpstr>
      <vt:lpstr>Franklin Gothic Medium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kani riyoko</dc:creator>
  <cp:lastModifiedBy>豊橋市役所</cp:lastModifiedBy>
  <cp:revision>57</cp:revision>
  <cp:lastPrinted>2025-03-27T23:41:25Z</cp:lastPrinted>
  <dcterms:created xsi:type="dcterms:W3CDTF">2025-03-24T02:47:28Z</dcterms:created>
  <dcterms:modified xsi:type="dcterms:W3CDTF">2025-04-01T01:44:36Z</dcterms:modified>
</cp:coreProperties>
</file>